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8" r:id="rId3"/>
    <p:sldId id="300" r:id="rId4"/>
    <p:sldId id="303" r:id="rId5"/>
    <p:sldId id="302" r:id="rId6"/>
    <p:sldId id="274" r:id="rId7"/>
    <p:sldId id="276" r:id="rId8"/>
    <p:sldId id="258" r:id="rId9"/>
    <p:sldId id="296" r:id="rId10"/>
    <p:sldId id="320" r:id="rId11"/>
    <p:sldId id="305" r:id="rId12"/>
    <p:sldId id="307" r:id="rId13"/>
    <p:sldId id="309" r:id="rId14"/>
    <p:sldId id="311" r:id="rId15"/>
    <p:sldId id="312" r:id="rId16"/>
    <p:sldId id="313" r:id="rId17"/>
    <p:sldId id="314" r:id="rId18"/>
    <p:sldId id="315" r:id="rId19"/>
    <p:sldId id="321" r:id="rId20"/>
    <p:sldId id="317" r:id="rId21"/>
    <p:sldId id="318" r:id="rId22"/>
    <p:sldId id="319" r:id="rId23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 stiliaus, lentelės tinkleli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80" autoAdjust="0"/>
  </p:normalViewPr>
  <p:slideViewPr>
    <p:cSldViewPr>
      <p:cViewPr>
        <p:scale>
          <a:sx n="110" d="100"/>
          <a:sy n="110" d="100"/>
        </p:scale>
        <p:origin x="-581" y="11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2025-01-28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3189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2025-01-28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8119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2025-01-28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37552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ruošinio paantraštės stiliui keisti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2AABA-5346-466A-92BF-F5674F86BA04}" type="datetimeFigureOut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946B2-5084-409F-A373-2FA1A9ACEEB9}" type="slidenum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423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E17C7-739C-4005-8147-F8926B9B06BC}" type="datetimeFigureOut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38179-98D9-4E93-881C-42D3310B0B33}" type="slidenum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34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F3BE6-0447-41D6-991C-01239747C58F}" type="datetimeFigureOut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A5876-ED84-453B-B052-FA44BBA00C61}" type="slidenum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119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AD968-34EE-405D-B6A7-657E30CF577B}" type="datetimeFigureOut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90F75-3E86-498B-B9D8-13997B633122}" type="slidenum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621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DCF5E-6157-41B8-8A50-6F4502F5DC49}" type="datetimeFigureOut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F7F0D-CC57-44C4-8B23-CD0A17B00305}" type="slidenum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665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3F23A-6DC3-4DE6-8D71-837EC5B5B261}" type="datetimeFigureOut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21454-C509-402A-BC71-4EBFDB800844}" type="slidenum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5851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3B178-B700-4463-83EE-ED6181E9DFCF}" type="datetimeFigureOut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27584-E37B-4D19-83DC-F570C7D89ACB}" type="slidenum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439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715F5-7E1C-4506-93F1-5E9382F17972}" type="datetimeFigureOut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D59C7-C27A-44DC-BF38-AA7F5391D70A}" type="slidenum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579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2025-01-28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673914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F0F18-D1FC-4A91-840D-F0E7388A7D4D}" type="datetimeFigureOut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8D6DF-0C36-4D18-83E8-A15145B15487}" type="slidenum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068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F034A-0E2A-424E-91F4-1D8A71562E6B}" type="datetimeFigureOut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6B443-3188-4E95-9B2B-014473D53B9E}" type="slidenum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7021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43500-A6ED-43A3-8FCD-0F304A06B350}" type="datetimeFigureOut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81503-6F94-4BF8-8440-D3EF70716F7A}" type="slidenum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78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2025-01-28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56313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2025-01-28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9568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2025-01-28</a:t>
            </a:fld>
            <a:endParaRPr lang="lt-LT" dirty="0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4163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2025-01-28</a:t>
            </a:fld>
            <a:endParaRPr lang="lt-LT" dirty="0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28519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2025-01-28</a:t>
            </a:fld>
            <a:endParaRPr lang="lt-LT" dirty="0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04119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2025-01-28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8814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2025-01-28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7242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EB98A-BE62-4A70-AC15-0B65FBE949A5}" type="datetimeFigureOut">
              <a:rPr lang="lt-LT" smtClean="0"/>
              <a:t>2025-01-28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7329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avadinimo vietos rezervavimo ženkla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 smtClean="0"/>
              <a:t>Spustelėkite, jei norite keisite ruoš. pav. stilių</a:t>
            </a:r>
          </a:p>
        </p:txBody>
      </p:sp>
      <p:sp>
        <p:nvSpPr>
          <p:cNvPr id="1027" name="Teksto vietos rezervavimo ženklas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 smtClean="0"/>
              <a:t>Spustelėkite ruošinio teksto stiliams keisti</a:t>
            </a:r>
          </a:p>
          <a:p>
            <a:pPr lvl="1"/>
            <a:r>
              <a:rPr lang="lt-LT" altLang="lt-LT" smtClean="0"/>
              <a:t>Antras lygmuo</a:t>
            </a:r>
          </a:p>
          <a:p>
            <a:pPr lvl="2"/>
            <a:r>
              <a:rPr lang="lt-LT" altLang="lt-LT" smtClean="0"/>
              <a:t>Trečias lygmuo</a:t>
            </a:r>
          </a:p>
          <a:p>
            <a:pPr lvl="3"/>
            <a:r>
              <a:rPr lang="lt-LT" altLang="lt-LT" smtClean="0"/>
              <a:t>Ketvirtas lygmuo</a:t>
            </a:r>
          </a:p>
          <a:p>
            <a:pPr lvl="4"/>
            <a:r>
              <a:rPr lang="lt-LT" altLang="lt-LT" smtClean="0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58995F-EAE0-469D-8B8C-DABE198D94D8}" type="datetimeFigureOut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3FB035E-8E26-451E-8083-99ED2070444B}" type="slidenum">
              <a:rPr lang="lt-L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60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2187674"/>
          </a:xfrm>
        </p:spPr>
        <p:txBody>
          <a:bodyPr>
            <a:normAutofit/>
          </a:bodyPr>
          <a:lstStyle/>
          <a:p>
            <a:r>
              <a:rPr lang="lt-LT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Raseinių r. Viduklės Simono Stanevičiaus gimnazijos veiklos kokybės įsivertinimas</a:t>
            </a:r>
            <a:endParaRPr lang="lt-LT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t-LT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2024-06-25</a:t>
            </a:r>
            <a:endParaRPr lang="lt-LT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42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Mokinių aukščiausiai vertinami teiginiai (proc.)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778891"/>
              </p:ext>
            </p:extLst>
          </p:nvPr>
        </p:nvGraphicFramePr>
        <p:xfrm>
          <a:off x="457200" y="1600200"/>
          <a:ext cx="8219256" cy="4511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224136"/>
                <a:gridCol w="1152128"/>
                <a:gridCol w="1296144"/>
              </a:tblGrid>
              <a:tr h="370840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 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Mūsų mokykla suteikia man pakankamai  istorijos, geografijos žinių ir įgūdžių.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Mūsų mokykla</a:t>
                      </a:r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suteikia man pakankamai   informacinių technologijų žinių ir darbo      kompiuteriu įgūdžių.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55,2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Mūsų mokykla suteikia man pakankamai   matematikos žinių ir įgūdžių.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51,5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39,6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Pastebiu, kad užduotys vis sudėtingėja, todėl reikalauja pastangų mokytis.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42,5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92,5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džiaugiuosi, kai man pavyksta pasiekti mokymosi tikslus.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48,5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91,8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364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lt-LT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8009358"/>
              </p:ext>
            </p:extLst>
          </p:nvPr>
        </p:nvGraphicFramePr>
        <p:xfrm>
          <a:off x="395535" y="260645"/>
          <a:ext cx="8280921" cy="53669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26056"/>
                <a:gridCol w="1184955"/>
                <a:gridCol w="1184955"/>
                <a:gridCol w="1184955"/>
              </a:tblGrid>
              <a:tr h="902478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 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2478">
                <a:tc>
                  <a:txBody>
                    <a:bodyPr/>
                    <a:lstStyle/>
                    <a:p>
                      <a:pPr algn="l"/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džiaugiuosi, kai man pavyksta sėkmingai atlikti užduotis.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48,5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91,8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2478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Mokytojai pagiria ir pasidžiaugia tais, kurie pasiekia išskirtinių rezultatų ar laimėjimų (pvz., olimpiadose, varžybose)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2478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Mūsų mokykla suteikia man pakankamai    gamtos mokslų (biologijos, chemijos,           fizikos) žinių ir įgūdžių.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44,8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47863">
                <a:tc>
                  <a:txBody>
                    <a:bodyPr/>
                    <a:lstStyle/>
                    <a:p>
                      <a:pPr algn="l"/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 aiškūs mano mokymosi rezultatai.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92,6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2478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Mokytojų skiriamos užduotys man įveikiamos.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29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Mokinių žemiausiai vertinami teiginiai (proc.)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8408831"/>
              </p:ext>
            </p:extLst>
          </p:nvPr>
        </p:nvGraphicFramePr>
        <p:xfrm>
          <a:off x="457200" y="1600200"/>
          <a:ext cx="8147248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440160"/>
                <a:gridCol w="1296144"/>
                <a:gridCol w="864096"/>
              </a:tblGrid>
              <a:tr h="370840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laimiu, turiu aukštų pasiekimų olimpiadose, konkursuose ar varžybose.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17,2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0" i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Atlikdamas(-a) namų darbus nepatiriu streso.</a:t>
                      </a:r>
                      <a:endParaRPr lang="lt-LT" sz="20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576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dalyvauju olimpiadose, konkursuose ar varžybose.</a:t>
                      </a:r>
                      <a:endParaRPr lang="lt-LT" sz="20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jaučiuosi gerai, kai atlieku paskirtas užduotis.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Mokymosi tempas yra normalus, todėl aš spėju atlikti užduotis.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14,2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62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6424799"/>
              </p:ext>
            </p:extLst>
          </p:nvPr>
        </p:nvGraphicFramePr>
        <p:xfrm>
          <a:off x="539552" y="332656"/>
          <a:ext cx="8229600" cy="45514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501824"/>
                <a:gridCol w="1368152"/>
                <a:gridCol w="812776"/>
              </a:tblGrid>
              <a:tr h="857854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20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r>
                        <a:rPr lang="lt-LT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56586">
                <a:tc>
                  <a:txBody>
                    <a:bodyPr/>
                    <a:lstStyle/>
                    <a:p>
                      <a:r>
                        <a:rPr lang="sv-SE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 užtenka laiko atlikti namų darbus.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25,6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2638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 gaunu pakankamai informacijos apie studijas po mokyklos baigimo, profesijų pasirinkimą, karjeros galimybes)</a:t>
                      </a:r>
                      <a:endParaRPr lang="it-I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11,2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0538">
                <a:tc>
                  <a:txBody>
                    <a:bodyPr/>
                    <a:lstStyle/>
                    <a:p>
                      <a:r>
                        <a:rPr lang="lt-LT" sz="20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Mokydamasis(si</a:t>
                      </a:r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 tęsiu darbą net ir tuomet, jeigu medžiaga yra nuobodi.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0538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mane moko racionaliai planuoti savo laiką, kad jo užtektų ir mokymuisi, ir laisvalaikiui.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51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Tėvų aukščiausiai vertinami teiginiai (proc.)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3281830"/>
              </p:ext>
            </p:extLst>
          </p:nvPr>
        </p:nvGraphicFramePr>
        <p:xfrm>
          <a:off x="457200" y="1340770"/>
          <a:ext cx="8229600" cy="51050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4644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340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sutinku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3400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pt-BR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Mokykloje mano vaiką moko įsivertinti savo žinias ir gebėjimus.</a:t>
                      </a:r>
                      <a:endParaRPr lang="lt-LT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340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Mokykla suteikia mano vaikui pakankamai gimtosios kalbos žinių ir įgūdžių.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47,6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48,8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78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Mokykloje sudarytos geros galimybės mano vaikui tobulinti sportinius gebėjimus.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41,5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340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Mokykloje mano vaiką moko pabaigti pradėtus darbus, užduotis atlikti iki galo.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53,7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340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Mokykla suteikia mano vaikui pakankamai užsienio kalbos žinių ir įgūdžių.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53,7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340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Mokykla suteikia mano vaikui pakankamai istorijos, geografijos žinių ir įgūdžių.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5356410"/>
              </p:ext>
            </p:extLst>
          </p:nvPr>
        </p:nvGraphicFramePr>
        <p:xfrm>
          <a:off x="539552" y="908720"/>
          <a:ext cx="8229600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018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8478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24976">
                <a:tc>
                  <a:txBody>
                    <a:bodyPr/>
                    <a:lstStyle/>
                    <a:p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sutinku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0420">
                <a:tc>
                  <a:txBody>
                    <a:bodyPr/>
                    <a:lstStyle/>
                    <a:p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Mano vaikas džiaugiasi, kai jam pavyksta sėkmingai atlikti užduotis.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4590">
                <a:tc>
                  <a:txBody>
                    <a:bodyPr/>
                    <a:lstStyle/>
                    <a:p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Mokykloje mano vaiką moko turėti tikslų ir jų siekti.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40,2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3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Mokykloje mano vaiką moko, kaip reikia mokytis.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0420">
                <a:tc>
                  <a:txBody>
                    <a:bodyPr/>
                    <a:lstStyle/>
                    <a:p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Pastebiu, kad mano vaiko užduotys vis sudėtingėja, todėl reikalauja pastangų mokytis. 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51,2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0420">
                <a:tc>
                  <a:txBody>
                    <a:bodyPr/>
                    <a:lstStyle/>
                    <a:p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Mokykla suteikia mano vaikui pakankamai gamtos mokslų žinių ir įgūdžių.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47,6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0420">
                <a:tc>
                  <a:txBody>
                    <a:bodyPr/>
                    <a:lstStyle/>
                    <a:p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Mano vaikas džiaugiasi, kai jam pavyksta pasiekti mokymosi tikslus.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3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Tėvų žemiausiai vertinami teiginiai (proc.)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4867449"/>
              </p:ext>
            </p:extLst>
          </p:nvPr>
        </p:nvGraphicFramePr>
        <p:xfrm>
          <a:off x="457200" y="1628800"/>
          <a:ext cx="8229600" cy="40199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4644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67611">
                <a:tc>
                  <a:txBody>
                    <a:bodyPr/>
                    <a:lstStyle/>
                    <a:p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nes</a:t>
                      </a:r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nesutinku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1162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Mano vaikas mokydamasis nepatiria streso.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0899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Mano vaikas yra kūrybingas.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11625">
                <a:tc>
                  <a:txBody>
                    <a:bodyPr/>
                    <a:lstStyle/>
                    <a:p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Mano vaikas daro pažangą visuose dalykuose.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11625">
                <a:tc>
                  <a:txBody>
                    <a:bodyPr/>
                    <a:lstStyle/>
                    <a:p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Mano vaiko namų darbų krūvis optimalus: pasimokyti reikia, bet užtenka laiko ir gebėjimų.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64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0914804"/>
              </p:ext>
            </p:extLst>
          </p:nvPr>
        </p:nvGraphicFramePr>
        <p:xfrm>
          <a:off x="539552" y="430197"/>
          <a:ext cx="8229600" cy="51061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018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127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nes</a:t>
                      </a:r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nesutinku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0420">
                <a:tc>
                  <a:txBody>
                    <a:bodyPr/>
                    <a:lstStyle/>
                    <a:p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Pastebiu, kad mano vaikas palaipsniui daro pažangą.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45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Mano vaikui pamokų užduotys yra įveikiamos.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38759">
                <a:tc>
                  <a:txBody>
                    <a:bodyPr/>
                    <a:lstStyle/>
                    <a:p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Mano vaikas geba įsivertinti savo mokymosi rezultatus.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38759">
                <a:tc>
                  <a:txBody>
                    <a:bodyPr/>
                    <a:lstStyle/>
                    <a:p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Mano vaikas žino, kur dar jam reikės patobulėti.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40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Mokykloje mano vaiką moko racionaliai planuoti savo laiką, kad jo užtektų ir mokymuisi, ir laisvalaikiui.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46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Jūsų dėmesys mokyklai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rūpi ir yra įdomus mokyklos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gyvenimas -56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Kartais domiuosi tuo, kas vyksta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mokykloje - 25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Mane mažai domina mokyklos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veikla - 1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1763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aštė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švados</a:t>
            </a:r>
            <a:endParaRPr lang="lt-LT" sz="2800" dirty="0"/>
          </a:p>
        </p:txBody>
      </p:sp>
      <p:sp>
        <p:nvSpPr>
          <p:cNvPr id="5" name="Turinio vietos rezervavimo ženklas 4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/>
          </a:bodyPr>
          <a:lstStyle/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Mokytojai 100 proc. įvertino 25 iš 35 teiginių.</a:t>
            </a:r>
          </a:p>
          <a:p>
            <a:pPr lvl="0"/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96,4 proc. tėvų teigia, kad gimnazijoje jų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vaiką moko įsivertinti savo žinias ir gebėjimus.</a:t>
            </a:r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95,2 proc. tėvų teigia, kad gimnazijoje jų vaiką moko pabaigti pradėtus darbus, užduotis atlikti iki galo.</a:t>
            </a: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92 proc. mokinių teigia, kad </a:t>
            </a:r>
            <a:r>
              <a:rPr lang="lt-LT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mokykla suteikia  pakankamai  </a:t>
            </a:r>
            <a:r>
              <a:rPr lang="lt-LT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įvairių mokomųjų dalykų</a:t>
            </a:r>
            <a:r>
              <a:rPr lang="lt-LT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žinių ir įgūdžių.</a:t>
            </a:r>
          </a:p>
          <a:p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87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Sritis.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Rezultatai.</a:t>
            </a:r>
          </a:p>
          <a:p>
            <a:pPr marL="0" indent="0">
              <a:buNone/>
            </a:pP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Tema.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Pasiekimai ir pažanga.</a:t>
            </a:r>
          </a:p>
          <a:p>
            <a:pPr marL="0" indent="0">
              <a:buNone/>
            </a:pP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Rodiklis.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Mokinio pasiekimai ir pažanga.</a:t>
            </a:r>
          </a:p>
        </p:txBody>
      </p:sp>
    </p:spTree>
    <p:extLst>
      <p:ext uri="{BB962C8B-B14F-4D97-AF65-F5344CB8AC3E}">
        <p14:creationId xmlns:p14="http://schemas.microsoft.com/office/powerpoint/2010/main" val="7574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/>
          </a:bodyPr>
          <a:lstStyle/>
          <a:p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  <a:endParaRPr lang="lt-LT" sz="28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36,6 proc. tėvų teigia, kad jų vaikas mokydamasis patiria stresą.</a:t>
            </a: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34,3 proc. mokinių teigia, kad atlikdami namų darbus 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patiri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stres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ą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25,6 proc. mokinių teigia, kad jiems trūksta laiko atlikti namų darbus.</a:t>
            </a: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20,9 proc. mokinių teigia, kad jų niekas nemoko racionaliai planuoti savo laiko, kad jo užtektų ir mokymuisi, ir laisvalaikiui.</a:t>
            </a: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15,6 proc. mokytojų ir 12,2 proc. tėvų teigia, kad mokiniams trūksta kūrybiškumo.</a:t>
            </a:r>
          </a:p>
        </p:txBody>
      </p:sp>
    </p:spTree>
    <p:extLst>
      <p:ext uri="{BB962C8B-B14F-4D97-AF65-F5344CB8AC3E}">
        <p14:creationId xmlns:p14="http://schemas.microsoft.com/office/powerpoint/2010/main" val="32138998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Siūlymai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Organizuoti veiklas, ugdančias mokinių kūrybiškumą.</a:t>
            </a: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Mokyti mokinius planuoti savo laiką.</a:t>
            </a: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Klasės auklėtojams, švietimo pagalbos specialistams organizuoti individualias ir grupines veiklas mokiniams, patiriantiems stresą mokantis.</a:t>
            </a:r>
          </a:p>
          <a:p>
            <a:pPr marL="0" indent="0">
              <a:buNone/>
            </a:pPr>
            <a:endParaRPr lang="lt-LT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324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lt-LT" sz="31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Tikslas</a:t>
            </a:r>
            <a:r>
              <a:rPr lang="lt-LT" sz="32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lt-LT" sz="32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Išsiaiškinti, ar</a:t>
            </a:r>
          </a:p>
          <a:p>
            <a:pPr lvl="0"/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kiekvieno mokinio įgytų bendrųjų ir dalykinių kompetencijų visumos lygis atitinka keliamus tikslus ir individualias galias; </a:t>
            </a:r>
          </a:p>
          <a:p>
            <a:pPr lvl="0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olesnio ugdymosi uždaviniai, pasiekimų ir pažangos planavimas grindžiamas informacija apie mokinio kompetencijų lygį;</a:t>
            </a:r>
          </a:p>
          <a:p>
            <a:pPr lvl="0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ažangos tempas ir keliami tikslai yra tinkami mokinio galioms;</a:t>
            </a:r>
          </a:p>
          <a:p>
            <a:pPr lvl="0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okiniai turi ypatingų asmeninių mokymosi bei kitų veiklų pasiekimų.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76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altLang="lt-LT" smtClean="0"/>
          </a:p>
        </p:txBody>
      </p:sp>
      <p:sp>
        <p:nvSpPr>
          <p:cNvPr id="18435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lt-LT" altLang="lt-LT" sz="2000" dirty="0" smtClean="0">
                <a:latin typeface="Times New Roman" pitchFamily="18" charset="0"/>
                <a:cs typeface="Times New Roman" pitchFamily="18" charset="0"/>
              </a:rPr>
              <a:t>       Dėkojame mokiniams, mokytojams ir tėvams, dalyvavusiems gimnazijos veiklos kokybės įsivertinime.</a:t>
            </a:r>
          </a:p>
          <a:p>
            <a:pPr>
              <a:buFont typeface="Arial" charset="0"/>
              <a:buNone/>
            </a:pPr>
            <a:endParaRPr lang="lt-LT" altLang="lt-LT" dirty="0" smtClean="0"/>
          </a:p>
        </p:txBody>
      </p:sp>
    </p:spTree>
    <p:extLst>
      <p:ext uri="{BB962C8B-B14F-4D97-AF65-F5344CB8AC3E}">
        <p14:creationId xmlns:p14="http://schemas.microsoft.com/office/powerpoint/2010/main" val="62427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Mokytojų aukščiausi vertinami teiginiai (proc.)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6371227"/>
              </p:ext>
            </p:extLst>
          </p:nvPr>
        </p:nvGraphicFramePr>
        <p:xfrm>
          <a:off x="457200" y="908720"/>
          <a:ext cx="8229600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440160"/>
                <a:gridCol w="1368152"/>
                <a:gridCol w="874440"/>
              </a:tblGrid>
              <a:tr h="720080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gero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Mokyklos mokinių pasiekimai ir laimėjimai yra įvertinami (paskatinimais, geru žodžiu ir kt.).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90,6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motyvuoju mokinius siekti vis aukštesnių mokymosi tikslų.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pakankamai dėmesio skiriama mokinių kalbiniam (gimtosios kalbos) raštingumui ugdyti.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Mano mokiniai dalyvauja olimpiadose, konkursuose ir varžybose.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50736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pakankamai dėmesio skiriama mokinių gamtamoksliniam raštingumui ugdyti.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32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Mokytojų aukščiausi vertinami teiginiai (proc.)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546676"/>
              </p:ext>
            </p:extLst>
          </p:nvPr>
        </p:nvGraphicFramePr>
        <p:xfrm>
          <a:off x="395536" y="1052736"/>
          <a:ext cx="8229600" cy="49226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429816"/>
                <a:gridCol w="1368152"/>
                <a:gridCol w="884784"/>
              </a:tblGrid>
              <a:tr h="485016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6437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Mokinių </a:t>
                      </a:r>
                      <a:r>
                        <a:rPr lang="lt-LT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ugdymą(si</a:t>
                      </a: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planuoju atsižvelgdamas(-a) į grįžtamojo ryšio rezultatus.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6437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Kiekvieno mokinio dalyko pažanga yra pastebima ir įvertinama.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6437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pakankamai dėmesio skiriama mokinių matematiniam raštingumui ugdyti.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4465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Mokinių </a:t>
                      </a:r>
                      <a:r>
                        <a:rPr lang="lt-LT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ugdymą(si</a:t>
                      </a: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planuoju atsižvelgdamas(-a) į jų pasiekimus.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4465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Mokinius mokau reikiamu tempu, kad jie pasiektų rezultatų.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37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Mokytojų žemiausi teiginiai (proc.)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406482"/>
              </p:ext>
            </p:extLst>
          </p:nvPr>
        </p:nvGraphicFramePr>
        <p:xfrm>
          <a:off x="457200" y="1600200"/>
          <a:ext cx="8219256" cy="4556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02832"/>
                <a:gridCol w="1296144"/>
                <a:gridCol w="1296144"/>
                <a:gridCol w="1224136"/>
              </a:tblGrid>
              <a:tr h="370840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 nes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Dauguma mokinių yra kūrybingi.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Daugumos mūsų mokyklos mokinių pasiekimai atitinka bendrųjų programų reikalavimus.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pakankamai dėmesio skiriama mokinių meninės raiškos galimybėms plėtoti.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Mano mokiniai nepatiria streso dėl jiems keliamų mokymosi iššūkių.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Mano mokiniai laimi olimpiadose, konkursuose ir varžybose.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69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Mokytojų žemiausi teiginiai (proc.)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472448"/>
              </p:ext>
            </p:extLst>
          </p:nvPr>
        </p:nvGraphicFramePr>
        <p:xfrm>
          <a:off x="611560" y="1196752"/>
          <a:ext cx="8219256" cy="573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02832"/>
                <a:gridCol w="1296144"/>
                <a:gridCol w="1296144"/>
                <a:gridCol w="1224136"/>
              </a:tblGrid>
              <a:tr h="370840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 nes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pakankamai dėmesio skiriama mokinių </a:t>
                      </a:r>
                      <a:r>
                        <a:rPr lang="lt-LT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sveikatinimui</a:t>
                      </a: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ir sveikai gyvensenai.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pakankamai dėmesio skiriama </a:t>
                      </a:r>
                      <a:r>
                        <a:rPr lang="lt-LT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metakognityvinių</a:t>
                      </a: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strategijų (įsiminimo, informacijos).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pakankamai dėmesio skiriama nuostatai užbaigti tai, kas pradėta, ugdyti.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pakankamai dėmesio skiriama mokymui įsivertinti savo žinias ir gebėjimus.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pakankamai dėmesio skiriama siekiant mokinių kultūrinio išprusimo.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344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Savo </a:t>
            </a:r>
            <a:r>
              <a:rPr lang="lt-LT" sz="2800" b="1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dalyvavimą mokyklos gyvenime </a:t>
            </a:r>
            <a:r>
              <a:rPr lang="lt-LT" sz="2800" b="1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apibūdinkite </a:t>
            </a:r>
            <a:r>
              <a:rPr lang="lt-LT" sz="2800" b="1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vienu iš šių teiginių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labai rūpi mokyklos gyvenimas, esu labai aktyvus pedagoginės bendruomenės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narys - 19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rūpi mokyklos gyvenimas, tačiau nesu labai aktyvus pedagoginės bendruomenės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narys - 12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Kartais domiuosi tuo, kas vyksta mokykloje, man svarbiausia – pravesti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pamokas - 1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81670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2016</TotalTime>
  <Words>1178</Words>
  <Application>Microsoft Office PowerPoint</Application>
  <PresentationFormat>Demonstracija ekrane (4:3)</PresentationFormat>
  <Paragraphs>331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Skaidrių pavadinimai</vt:lpstr>
      </vt:variant>
      <vt:variant>
        <vt:i4>21</vt:i4>
      </vt:variant>
    </vt:vector>
  </HeadingPairs>
  <TitlesOfParts>
    <vt:vector size="23" baseType="lpstr">
      <vt:lpstr>Office tema</vt:lpstr>
      <vt:lpstr>1_Office tema</vt:lpstr>
      <vt:lpstr>Raseinių r. Viduklės Simono Stanevičiaus gimnazijos veiklos kokybės įsivertinimas</vt:lpstr>
      <vt:lpstr>PowerPoint pristatymas</vt:lpstr>
      <vt:lpstr>Tikslas </vt:lpstr>
      <vt:lpstr>PowerPoint pristatymas</vt:lpstr>
      <vt:lpstr>Mokytojų aukščiausi vertinami teiginiai (proc.)</vt:lpstr>
      <vt:lpstr>Mokytojų aukščiausi vertinami teiginiai (proc.)</vt:lpstr>
      <vt:lpstr>Mokytojų žemiausi teiginiai (proc.)</vt:lpstr>
      <vt:lpstr>Mokytojų žemiausi teiginiai (proc.)</vt:lpstr>
      <vt:lpstr>Savo dalyvavimą mokyklos gyvenime apibūdinkite vienu iš šių teiginių</vt:lpstr>
      <vt:lpstr>Mokinių aukščiausiai vertinami teiginiai (proc.)</vt:lpstr>
      <vt:lpstr>PowerPoint pristatymas</vt:lpstr>
      <vt:lpstr>Mokinių žemiausiai vertinami teiginiai (proc.)</vt:lpstr>
      <vt:lpstr>PowerPoint pristatymas</vt:lpstr>
      <vt:lpstr>Tėvų aukščiausiai vertinami teiginiai (proc.)</vt:lpstr>
      <vt:lpstr>PowerPoint pristatymas</vt:lpstr>
      <vt:lpstr>Tėvų žemiausiai vertinami teiginiai (proc.)</vt:lpstr>
      <vt:lpstr>PowerPoint pristatymas</vt:lpstr>
      <vt:lpstr>Jūsų dėmesys mokyklai</vt:lpstr>
      <vt:lpstr>Išvados</vt:lpstr>
      <vt:lpstr>Išvados</vt:lpstr>
      <vt:lpstr>Siūlymai</vt:lpstr>
    </vt:vector>
  </TitlesOfParts>
  <Company>VSSG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Įsivertinimas</dc:title>
  <dc:creator>VSSG</dc:creator>
  <cp:lastModifiedBy>VSSG</cp:lastModifiedBy>
  <cp:revision>224</cp:revision>
  <dcterms:created xsi:type="dcterms:W3CDTF">2022-06-17T07:12:43Z</dcterms:created>
  <dcterms:modified xsi:type="dcterms:W3CDTF">2025-01-28T13:05:15Z</dcterms:modified>
</cp:coreProperties>
</file>