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9" r:id="rId3"/>
    <p:sldId id="272" r:id="rId4"/>
    <p:sldId id="273" r:id="rId5"/>
    <p:sldId id="275" r:id="rId6"/>
    <p:sldId id="257" r:id="rId7"/>
    <p:sldId id="280" r:id="rId8"/>
    <p:sldId id="259" r:id="rId9"/>
    <p:sldId id="277" r:id="rId10"/>
    <p:sldId id="262" r:id="rId11"/>
    <p:sldId id="287" r:id="rId12"/>
    <p:sldId id="289" r:id="rId13"/>
    <p:sldId id="261" r:id="rId14"/>
    <p:sldId id="266" r:id="rId15"/>
    <p:sldId id="268" r:id="rId16"/>
    <p:sldId id="285" r:id="rId17"/>
    <p:sldId id="281" r:id="rId18"/>
    <p:sldId id="270" r:id="rId19"/>
    <p:sldId id="284" r:id="rId20"/>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smtClean="0"/>
              <a:t>Spustelėję redag. ruoš. pavad. stilių</a:t>
            </a:r>
            <a:endParaRPr lang="lt-LT"/>
          </a:p>
        </p:txBody>
      </p:sp>
      <p:sp>
        <p:nvSpPr>
          <p:cNvPr id="3" name="Antrinis pavadinima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6B2E2E7B-E19C-4468-99D7-449C7622E161}" type="datetimeFigureOut">
              <a:rPr lang="lt-LT" smtClean="0"/>
              <a:t>2023-06-22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2975420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6B2E2E7B-E19C-4468-99D7-449C7622E161}" type="datetimeFigureOut">
              <a:rPr lang="lt-LT" smtClean="0"/>
              <a:t>2023-06-22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317492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6B2E2E7B-E19C-4468-99D7-449C7622E161}" type="datetimeFigureOut">
              <a:rPr lang="lt-LT" smtClean="0"/>
              <a:t>2023-06-22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1367246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smtClean="0"/>
              <a:t>Spustelėkite, jei norite keisite ruoš. pav. stilių</a:t>
            </a:r>
            <a:endParaRPr lang="lt-LT"/>
          </a:p>
        </p:txBody>
      </p:sp>
      <p:sp>
        <p:nvSpPr>
          <p:cNvPr id="3" name="Paantraštė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ruošinio paantraštės stiliui keisti</a:t>
            </a:r>
            <a:endParaRPr lang="lt-LT"/>
          </a:p>
        </p:txBody>
      </p:sp>
      <p:sp>
        <p:nvSpPr>
          <p:cNvPr id="4" name="Datos vietos rezervavimo ženklas 3"/>
          <p:cNvSpPr>
            <a:spLocks noGrp="1"/>
          </p:cNvSpPr>
          <p:nvPr>
            <p:ph type="dt" sz="half" idx="10"/>
          </p:nvPr>
        </p:nvSpPr>
        <p:spPr/>
        <p:txBody>
          <a:bodyPr/>
          <a:lstStyle>
            <a:lvl1pPr>
              <a:defRPr/>
            </a:lvl1pPr>
          </a:lstStyle>
          <a:p>
            <a:pPr>
              <a:defRPr/>
            </a:pPr>
            <a:fld id="{1AF2AABA-5346-466A-92BF-F5674F86BA04}" type="datetimeFigureOut">
              <a:rPr lang="lt-LT">
                <a:solidFill>
                  <a:prstClr val="black">
                    <a:tint val="75000"/>
                  </a:prstClr>
                </a:solidFill>
              </a:rPr>
              <a:pPr>
                <a:defRPr/>
              </a:pPr>
              <a:t>2023-06-22</a:t>
            </a:fld>
            <a:endParaRPr lang="lt-LT">
              <a:solidFill>
                <a:prstClr val="black">
                  <a:tint val="75000"/>
                </a:prstClr>
              </a:solidFill>
            </a:endParaRPr>
          </a:p>
        </p:txBody>
      </p:sp>
      <p:sp>
        <p:nvSpPr>
          <p:cNvPr id="5"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6" name="Skaidrės numerio vietos rezervavimo ženklas 5"/>
          <p:cNvSpPr>
            <a:spLocks noGrp="1"/>
          </p:cNvSpPr>
          <p:nvPr>
            <p:ph type="sldNum" sz="quarter" idx="12"/>
          </p:nvPr>
        </p:nvSpPr>
        <p:spPr/>
        <p:txBody>
          <a:bodyPr/>
          <a:lstStyle>
            <a:lvl1pPr>
              <a:defRPr/>
            </a:lvl1pPr>
          </a:lstStyle>
          <a:p>
            <a:pPr>
              <a:defRPr/>
            </a:pPr>
            <a:fld id="{824946B2-5084-409F-A373-2FA1A9ACEEB9}"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370149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Turinio vietos rezervavimo ženklas 2"/>
          <p:cNvSpPr>
            <a:spLocks noGrp="1"/>
          </p:cNvSpPr>
          <p:nvPr>
            <p:ph idx="1"/>
          </p:nvPr>
        </p:nvSpPr>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lvl1pPr>
              <a:defRPr/>
            </a:lvl1pPr>
          </a:lstStyle>
          <a:p>
            <a:pPr>
              <a:defRPr/>
            </a:pPr>
            <a:fld id="{5F4E17C7-739C-4005-8147-F8926B9B06BC}" type="datetimeFigureOut">
              <a:rPr lang="lt-LT">
                <a:solidFill>
                  <a:prstClr val="black">
                    <a:tint val="75000"/>
                  </a:prstClr>
                </a:solidFill>
              </a:rPr>
              <a:pPr>
                <a:defRPr/>
              </a:pPr>
              <a:t>2023-06-22</a:t>
            </a:fld>
            <a:endParaRPr lang="lt-LT">
              <a:solidFill>
                <a:prstClr val="black">
                  <a:tint val="75000"/>
                </a:prstClr>
              </a:solidFill>
            </a:endParaRPr>
          </a:p>
        </p:txBody>
      </p:sp>
      <p:sp>
        <p:nvSpPr>
          <p:cNvPr id="5"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6" name="Skaidrės numerio vietos rezervavimo ženklas 5"/>
          <p:cNvSpPr>
            <a:spLocks noGrp="1"/>
          </p:cNvSpPr>
          <p:nvPr>
            <p:ph type="sldNum" sz="quarter" idx="12"/>
          </p:nvPr>
        </p:nvSpPr>
        <p:spPr/>
        <p:txBody>
          <a:bodyPr/>
          <a:lstStyle>
            <a:lvl1pPr>
              <a:defRPr/>
            </a:lvl1pPr>
          </a:lstStyle>
          <a:p>
            <a:pPr>
              <a:defRPr/>
            </a:pPr>
            <a:fld id="{0CE38179-98D9-4E93-881C-42D3310B0B33}"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643615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smtClean="0"/>
              <a:t>Spustelėkite, jei norite keisite ruoš. pav. stilių</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Spustelėkite ruošinio teksto stiliams keisti</a:t>
            </a:r>
          </a:p>
        </p:txBody>
      </p:sp>
      <p:sp>
        <p:nvSpPr>
          <p:cNvPr id="4" name="Datos vietos rezervavimo ženklas 3"/>
          <p:cNvSpPr>
            <a:spLocks noGrp="1"/>
          </p:cNvSpPr>
          <p:nvPr>
            <p:ph type="dt" sz="half" idx="10"/>
          </p:nvPr>
        </p:nvSpPr>
        <p:spPr/>
        <p:txBody>
          <a:bodyPr/>
          <a:lstStyle>
            <a:lvl1pPr>
              <a:defRPr/>
            </a:lvl1pPr>
          </a:lstStyle>
          <a:p>
            <a:pPr>
              <a:defRPr/>
            </a:pPr>
            <a:fld id="{742F3BE6-0447-41D6-991C-01239747C58F}" type="datetimeFigureOut">
              <a:rPr lang="lt-LT">
                <a:solidFill>
                  <a:prstClr val="black">
                    <a:tint val="75000"/>
                  </a:prstClr>
                </a:solidFill>
              </a:rPr>
              <a:pPr>
                <a:defRPr/>
              </a:pPr>
              <a:t>2023-06-22</a:t>
            </a:fld>
            <a:endParaRPr lang="lt-LT">
              <a:solidFill>
                <a:prstClr val="black">
                  <a:tint val="75000"/>
                </a:prstClr>
              </a:solidFill>
            </a:endParaRPr>
          </a:p>
        </p:txBody>
      </p:sp>
      <p:sp>
        <p:nvSpPr>
          <p:cNvPr id="5"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6" name="Skaidrės numerio vietos rezervavimo ženklas 5"/>
          <p:cNvSpPr>
            <a:spLocks noGrp="1"/>
          </p:cNvSpPr>
          <p:nvPr>
            <p:ph type="sldNum" sz="quarter" idx="12"/>
          </p:nvPr>
        </p:nvSpPr>
        <p:spPr/>
        <p:txBody>
          <a:bodyPr/>
          <a:lstStyle>
            <a:lvl1pPr>
              <a:defRPr/>
            </a:lvl1pPr>
          </a:lstStyle>
          <a:p>
            <a:pPr>
              <a:defRPr/>
            </a:pPr>
            <a:fld id="{633A5876-ED84-453B-B052-FA44BBA00C61}"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236822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3"/>
          <p:cNvSpPr>
            <a:spLocks noGrp="1"/>
          </p:cNvSpPr>
          <p:nvPr>
            <p:ph type="dt" sz="half" idx="10"/>
          </p:nvPr>
        </p:nvSpPr>
        <p:spPr/>
        <p:txBody>
          <a:bodyPr/>
          <a:lstStyle>
            <a:lvl1pPr>
              <a:defRPr/>
            </a:lvl1pPr>
          </a:lstStyle>
          <a:p>
            <a:pPr>
              <a:defRPr/>
            </a:pPr>
            <a:fld id="{1E4AD968-34EE-405D-B6A7-657E30CF577B}" type="datetimeFigureOut">
              <a:rPr lang="lt-LT">
                <a:solidFill>
                  <a:prstClr val="black">
                    <a:tint val="75000"/>
                  </a:prstClr>
                </a:solidFill>
              </a:rPr>
              <a:pPr>
                <a:defRPr/>
              </a:pPr>
              <a:t>2023-06-22</a:t>
            </a:fld>
            <a:endParaRPr lang="lt-LT">
              <a:solidFill>
                <a:prstClr val="black">
                  <a:tint val="75000"/>
                </a:prstClr>
              </a:solidFill>
            </a:endParaRPr>
          </a:p>
        </p:txBody>
      </p:sp>
      <p:sp>
        <p:nvSpPr>
          <p:cNvPr id="6"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7" name="Skaidrės numerio vietos rezervavimo ženklas 5"/>
          <p:cNvSpPr>
            <a:spLocks noGrp="1"/>
          </p:cNvSpPr>
          <p:nvPr>
            <p:ph type="sldNum" sz="quarter" idx="12"/>
          </p:nvPr>
        </p:nvSpPr>
        <p:spPr/>
        <p:txBody>
          <a:bodyPr/>
          <a:lstStyle>
            <a:lvl1pPr>
              <a:defRPr/>
            </a:lvl1pPr>
          </a:lstStyle>
          <a:p>
            <a:pPr>
              <a:defRPr/>
            </a:pPr>
            <a:fld id="{BAC90F75-3E86-498B-B9D8-13997B633122}"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3410871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smtClean="0"/>
              <a:t>Spustelėkite, jei norite keisite ruoš. pav. stilių</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Spustelėkite ruošinio teksto stiliams keisti</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Spustelėkite ruošinio teksto stiliams keisti</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3"/>
          <p:cNvSpPr>
            <a:spLocks noGrp="1"/>
          </p:cNvSpPr>
          <p:nvPr>
            <p:ph type="dt" sz="half" idx="10"/>
          </p:nvPr>
        </p:nvSpPr>
        <p:spPr/>
        <p:txBody>
          <a:bodyPr/>
          <a:lstStyle>
            <a:lvl1pPr>
              <a:defRPr/>
            </a:lvl1pPr>
          </a:lstStyle>
          <a:p>
            <a:pPr>
              <a:defRPr/>
            </a:pPr>
            <a:fld id="{FA8DCF5E-6157-41B8-8A50-6F4502F5DC49}" type="datetimeFigureOut">
              <a:rPr lang="lt-LT">
                <a:solidFill>
                  <a:prstClr val="black">
                    <a:tint val="75000"/>
                  </a:prstClr>
                </a:solidFill>
              </a:rPr>
              <a:pPr>
                <a:defRPr/>
              </a:pPr>
              <a:t>2023-06-22</a:t>
            </a:fld>
            <a:endParaRPr lang="lt-LT">
              <a:solidFill>
                <a:prstClr val="black">
                  <a:tint val="75000"/>
                </a:prstClr>
              </a:solidFill>
            </a:endParaRPr>
          </a:p>
        </p:txBody>
      </p:sp>
      <p:sp>
        <p:nvSpPr>
          <p:cNvPr id="8"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9" name="Skaidrės numerio vietos rezervavimo ženklas 5"/>
          <p:cNvSpPr>
            <a:spLocks noGrp="1"/>
          </p:cNvSpPr>
          <p:nvPr>
            <p:ph type="sldNum" sz="quarter" idx="12"/>
          </p:nvPr>
        </p:nvSpPr>
        <p:spPr/>
        <p:txBody>
          <a:bodyPr/>
          <a:lstStyle>
            <a:lvl1pPr>
              <a:defRPr/>
            </a:lvl1pPr>
          </a:lstStyle>
          <a:p>
            <a:pPr>
              <a:defRPr/>
            </a:pPr>
            <a:fld id="{B2EF7F0D-CC57-44C4-8B23-CD0A17B00305}"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245955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Datos vietos rezervavimo ženklas 3"/>
          <p:cNvSpPr>
            <a:spLocks noGrp="1"/>
          </p:cNvSpPr>
          <p:nvPr>
            <p:ph type="dt" sz="half" idx="10"/>
          </p:nvPr>
        </p:nvSpPr>
        <p:spPr/>
        <p:txBody>
          <a:bodyPr/>
          <a:lstStyle>
            <a:lvl1pPr>
              <a:defRPr/>
            </a:lvl1pPr>
          </a:lstStyle>
          <a:p>
            <a:pPr>
              <a:defRPr/>
            </a:pPr>
            <a:fld id="{FB73F23A-6DC3-4DE6-8D71-837EC5B5B261}" type="datetimeFigureOut">
              <a:rPr lang="lt-LT">
                <a:solidFill>
                  <a:prstClr val="black">
                    <a:tint val="75000"/>
                  </a:prstClr>
                </a:solidFill>
              </a:rPr>
              <a:pPr>
                <a:defRPr/>
              </a:pPr>
              <a:t>2023-06-22</a:t>
            </a:fld>
            <a:endParaRPr lang="lt-LT">
              <a:solidFill>
                <a:prstClr val="black">
                  <a:tint val="75000"/>
                </a:prstClr>
              </a:solidFill>
            </a:endParaRPr>
          </a:p>
        </p:txBody>
      </p:sp>
      <p:sp>
        <p:nvSpPr>
          <p:cNvPr id="4"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5" name="Skaidrės numerio vietos rezervavimo ženklas 5"/>
          <p:cNvSpPr>
            <a:spLocks noGrp="1"/>
          </p:cNvSpPr>
          <p:nvPr>
            <p:ph type="sldNum" sz="quarter" idx="12"/>
          </p:nvPr>
        </p:nvSpPr>
        <p:spPr/>
        <p:txBody>
          <a:bodyPr/>
          <a:lstStyle>
            <a:lvl1pPr>
              <a:defRPr/>
            </a:lvl1pPr>
          </a:lstStyle>
          <a:p>
            <a:pPr>
              <a:defRPr/>
            </a:pPr>
            <a:fld id="{5BD21454-C509-402A-BC71-4EBFDB800844}"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26341322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3"/>
          <p:cNvSpPr>
            <a:spLocks noGrp="1"/>
          </p:cNvSpPr>
          <p:nvPr>
            <p:ph type="dt" sz="half" idx="10"/>
          </p:nvPr>
        </p:nvSpPr>
        <p:spPr/>
        <p:txBody>
          <a:bodyPr/>
          <a:lstStyle>
            <a:lvl1pPr>
              <a:defRPr/>
            </a:lvl1pPr>
          </a:lstStyle>
          <a:p>
            <a:pPr>
              <a:defRPr/>
            </a:pPr>
            <a:fld id="{9CB3B178-B700-4463-83EE-ED6181E9DFCF}" type="datetimeFigureOut">
              <a:rPr lang="lt-LT">
                <a:solidFill>
                  <a:prstClr val="black">
                    <a:tint val="75000"/>
                  </a:prstClr>
                </a:solidFill>
              </a:rPr>
              <a:pPr>
                <a:defRPr/>
              </a:pPr>
              <a:t>2023-06-22</a:t>
            </a:fld>
            <a:endParaRPr lang="lt-LT">
              <a:solidFill>
                <a:prstClr val="black">
                  <a:tint val="75000"/>
                </a:prstClr>
              </a:solidFill>
            </a:endParaRPr>
          </a:p>
        </p:txBody>
      </p:sp>
      <p:sp>
        <p:nvSpPr>
          <p:cNvPr id="3"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4" name="Skaidrės numerio vietos rezervavimo ženklas 5"/>
          <p:cNvSpPr>
            <a:spLocks noGrp="1"/>
          </p:cNvSpPr>
          <p:nvPr>
            <p:ph type="sldNum" sz="quarter" idx="12"/>
          </p:nvPr>
        </p:nvSpPr>
        <p:spPr/>
        <p:txBody>
          <a:bodyPr/>
          <a:lstStyle>
            <a:lvl1pPr>
              <a:defRPr/>
            </a:lvl1pPr>
          </a:lstStyle>
          <a:p>
            <a:pPr>
              <a:defRPr/>
            </a:pPr>
            <a:fld id="{54F27584-E37B-4D19-83DC-F570C7D89ACB}"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26502366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smtClean="0"/>
              <a:t>Spustelėkite, jei norite keisite ruoš. pav. stilių</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Spustelėkite ruošinio teksto stiliams keisti</a:t>
            </a:r>
          </a:p>
        </p:txBody>
      </p:sp>
      <p:sp>
        <p:nvSpPr>
          <p:cNvPr id="5" name="Datos vietos rezervavimo ženklas 3"/>
          <p:cNvSpPr>
            <a:spLocks noGrp="1"/>
          </p:cNvSpPr>
          <p:nvPr>
            <p:ph type="dt" sz="half" idx="10"/>
          </p:nvPr>
        </p:nvSpPr>
        <p:spPr/>
        <p:txBody>
          <a:bodyPr/>
          <a:lstStyle>
            <a:lvl1pPr>
              <a:defRPr/>
            </a:lvl1pPr>
          </a:lstStyle>
          <a:p>
            <a:pPr>
              <a:defRPr/>
            </a:pPr>
            <a:fld id="{C8B715F5-7E1C-4506-93F1-5E9382F17972}" type="datetimeFigureOut">
              <a:rPr lang="lt-LT">
                <a:solidFill>
                  <a:prstClr val="black">
                    <a:tint val="75000"/>
                  </a:prstClr>
                </a:solidFill>
              </a:rPr>
              <a:pPr>
                <a:defRPr/>
              </a:pPr>
              <a:t>2023-06-22</a:t>
            </a:fld>
            <a:endParaRPr lang="lt-LT">
              <a:solidFill>
                <a:prstClr val="black">
                  <a:tint val="75000"/>
                </a:prstClr>
              </a:solidFill>
            </a:endParaRPr>
          </a:p>
        </p:txBody>
      </p:sp>
      <p:sp>
        <p:nvSpPr>
          <p:cNvPr id="6"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7" name="Skaidrės numerio vietos rezervavimo ženklas 5"/>
          <p:cNvSpPr>
            <a:spLocks noGrp="1"/>
          </p:cNvSpPr>
          <p:nvPr>
            <p:ph type="sldNum" sz="quarter" idx="12"/>
          </p:nvPr>
        </p:nvSpPr>
        <p:spPr/>
        <p:txBody>
          <a:bodyPr/>
          <a:lstStyle>
            <a:lvl1pPr>
              <a:defRPr/>
            </a:lvl1pPr>
          </a:lstStyle>
          <a:p>
            <a:pPr>
              <a:defRPr/>
            </a:pPr>
            <a:fld id="{DACD59C7-C27A-44DC-BF38-AA7F5391D70A}"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3220721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6B2E2E7B-E19C-4468-99D7-449C7622E161}" type="datetimeFigureOut">
              <a:rPr lang="lt-LT" smtClean="0"/>
              <a:t>2023-06-22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27323553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smtClean="0"/>
              <a:t>Spustelėkite, jei norite keisite ruoš. pav. stilių</a:t>
            </a:r>
            <a:endParaRPr lang="lt-LT"/>
          </a:p>
        </p:txBody>
      </p:sp>
      <p:sp>
        <p:nvSpPr>
          <p:cNvPr id="3" name="Paveikslėlio vietos rezervavimo ženklas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t-LT" noProof="0"/>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Spustelėkite ruošinio teksto stiliams keisti</a:t>
            </a:r>
          </a:p>
        </p:txBody>
      </p:sp>
      <p:sp>
        <p:nvSpPr>
          <p:cNvPr id="5" name="Datos vietos rezervavimo ženklas 3"/>
          <p:cNvSpPr>
            <a:spLocks noGrp="1"/>
          </p:cNvSpPr>
          <p:nvPr>
            <p:ph type="dt" sz="half" idx="10"/>
          </p:nvPr>
        </p:nvSpPr>
        <p:spPr/>
        <p:txBody>
          <a:bodyPr/>
          <a:lstStyle>
            <a:lvl1pPr>
              <a:defRPr/>
            </a:lvl1pPr>
          </a:lstStyle>
          <a:p>
            <a:pPr>
              <a:defRPr/>
            </a:pPr>
            <a:fld id="{C0AF0F18-D1FC-4A91-840D-F0E7388A7D4D}" type="datetimeFigureOut">
              <a:rPr lang="lt-LT">
                <a:solidFill>
                  <a:prstClr val="black">
                    <a:tint val="75000"/>
                  </a:prstClr>
                </a:solidFill>
              </a:rPr>
              <a:pPr>
                <a:defRPr/>
              </a:pPr>
              <a:t>2023-06-22</a:t>
            </a:fld>
            <a:endParaRPr lang="lt-LT">
              <a:solidFill>
                <a:prstClr val="black">
                  <a:tint val="75000"/>
                </a:prstClr>
              </a:solidFill>
            </a:endParaRPr>
          </a:p>
        </p:txBody>
      </p:sp>
      <p:sp>
        <p:nvSpPr>
          <p:cNvPr id="6"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7" name="Skaidrės numerio vietos rezervavimo ženklas 5"/>
          <p:cNvSpPr>
            <a:spLocks noGrp="1"/>
          </p:cNvSpPr>
          <p:nvPr>
            <p:ph type="sldNum" sz="quarter" idx="12"/>
          </p:nvPr>
        </p:nvSpPr>
        <p:spPr/>
        <p:txBody>
          <a:bodyPr/>
          <a:lstStyle>
            <a:lvl1pPr>
              <a:defRPr/>
            </a:lvl1pPr>
          </a:lstStyle>
          <a:p>
            <a:pPr>
              <a:defRPr/>
            </a:pPr>
            <a:fld id="{56A8D6DF-0C36-4D18-83E8-A15145B15487}"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13177504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lvl1pPr>
              <a:defRPr/>
            </a:lvl1pPr>
          </a:lstStyle>
          <a:p>
            <a:pPr>
              <a:defRPr/>
            </a:pPr>
            <a:fld id="{F02F034A-0E2A-424E-91F4-1D8A71562E6B}" type="datetimeFigureOut">
              <a:rPr lang="lt-LT">
                <a:solidFill>
                  <a:prstClr val="black">
                    <a:tint val="75000"/>
                  </a:prstClr>
                </a:solidFill>
              </a:rPr>
              <a:pPr>
                <a:defRPr/>
              </a:pPr>
              <a:t>2023-06-22</a:t>
            </a:fld>
            <a:endParaRPr lang="lt-LT">
              <a:solidFill>
                <a:prstClr val="black">
                  <a:tint val="75000"/>
                </a:prstClr>
              </a:solidFill>
            </a:endParaRPr>
          </a:p>
        </p:txBody>
      </p:sp>
      <p:sp>
        <p:nvSpPr>
          <p:cNvPr id="5"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6" name="Skaidrės numerio vietos rezervavimo ženklas 5"/>
          <p:cNvSpPr>
            <a:spLocks noGrp="1"/>
          </p:cNvSpPr>
          <p:nvPr>
            <p:ph type="sldNum" sz="quarter" idx="12"/>
          </p:nvPr>
        </p:nvSpPr>
        <p:spPr/>
        <p:txBody>
          <a:bodyPr/>
          <a:lstStyle>
            <a:lvl1pPr>
              <a:defRPr/>
            </a:lvl1pPr>
          </a:lstStyle>
          <a:p>
            <a:pPr>
              <a:defRPr/>
            </a:pPr>
            <a:fld id="{5D36B443-3188-4E95-9B2B-014473D53B9E}"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24286106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smtClean="0"/>
              <a:t>Spustelėkite, jei norite keisite ruoš. pav. stilių</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lvl1pPr>
              <a:defRPr/>
            </a:lvl1pPr>
          </a:lstStyle>
          <a:p>
            <a:pPr>
              <a:defRPr/>
            </a:pPr>
            <a:fld id="{8A943500-A6ED-43A3-8FCD-0F304A06B350}" type="datetimeFigureOut">
              <a:rPr lang="lt-LT">
                <a:solidFill>
                  <a:prstClr val="black">
                    <a:tint val="75000"/>
                  </a:prstClr>
                </a:solidFill>
              </a:rPr>
              <a:pPr>
                <a:defRPr/>
              </a:pPr>
              <a:t>2023-06-22</a:t>
            </a:fld>
            <a:endParaRPr lang="lt-LT">
              <a:solidFill>
                <a:prstClr val="black">
                  <a:tint val="75000"/>
                </a:prstClr>
              </a:solidFill>
            </a:endParaRPr>
          </a:p>
        </p:txBody>
      </p:sp>
      <p:sp>
        <p:nvSpPr>
          <p:cNvPr id="5" name="Poraštės vietos rezervavimo ženklas 4"/>
          <p:cNvSpPr>
            <a:spLocks noGrp="1"/>
          </p:cNvSpPr>
          <p:nvPr>
            <p:ph type="ftr" sz="quarter" idx="11"/>
          </p:nvPr>
        </p:nvSpPr>
        <p:spPr/>
        <p:txBody>
          <a:bodyPr/>
          <a:lstStyle>
            <a:lvl1pPr>
              <a:defRPr/>
            </a:lvl1pPr>
          </a:lstStyle>
          <a:p>
            <a:pPr>
              <a:defRPr/>
            </a:pPr>
            <a:endParaRPr lang="lt-LT">
              <a:solidFill>
                <a:prstClr val="black">
                  <a:tint val="75000"/>
                </a:prstClr>
              </a:solidFill>
            </a:endParaRPr>
          </a:p>
        </p:txBody>
      </p:sp>
      <p:sp>
        <p:nvSpPr>
          <p:cNvPr id="6" name="Skaidrės numerio vietos rezervavimo ženklas 5"/>
          <p:cNvSpPr>
            <a:spLocks noGrp="1"/>
          </p:cNvSpPr>
          <p:nvPr>
            <p:ph type="sldNum" sz="quarter" idx="12"/>
          </p:nvPr>
        </p:nvSpPr>
        <p:spPr/>
        <p:txBody>
          <a:bodyPr/>
          <a:lstStyle>
            <a:lvl1pPr>
              <a:defRPr/>
            </a:lvl1pPr>
          </a:lstStyle>
          <a:p>
            <a:pPr>
              <a:defRPr/>
            </a:pPr>
            <a:fld id="{90381503-6F94-4BF8-8440-D3EF70716F7A}"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3733555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6B2E2E7B-E19C-4468-99D7-449C7622E161}" type="datetimeFigureOut">
              <a:rPr lang="lt-LT" smtClean="0"/>
              <a:t>2023-06-22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3533523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6B2E2E7B-E19C-4468-99D7-449C7622E161}" type="datetimeFigureOut">
              <a:rPr lang="lt-LT" smtClean="0"/>
              <a:t>2023-06-22</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3172184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6B2E2E7B-E19C-4468-99D7-449C7622E161}" type="datetimeFigureOut">
              <a:rPr lang="lt-LT" smtClean="0"/>
              <a:t>2023-06-22</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3445631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6B2E2E7B-E19C-4468-99D7-449C7622E161}" type="datetimeFigureOut">
              <a:rPr lang="lt-LT" smtClean="0"/>
              <a:t>2023-06-22</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3033708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6B2E2E7B-E19C-4468-99D7-449C7622E161}" type="datetimeFigureOut">
              <a:rPr lang="lt-LT" smtClean="0"/>
              <a:t>2023-06-22</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903797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smtClean="0"/>
              <a:t>Spustelėję redag. ruoš. pavad. stilių</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6B2E2E7B-E19C-4468-99D7-449C7622E161}" type="datetimeFigureOut">
              <a:rPr lang="lt-LT" smtClean="0"/>
              <a:t>2023-06-22</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191219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6B2E2E7B-E19C-4468-99D7-449C7622E161}" type="datetimeFigureOut">
              <a:rPr lang="lt-LT" smtClean="0"/>
              <a:t>2023-06-22</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886A7245-BA7D-4DB7-AAD8-1CF68F892B76}" type="slidenum">
              <a:rPr lang="lt-LT" smtClean="0"/>
              <a:t>‹#›</a:t>
            </a:fld>
            <a:endParaRPr lang="lt-LT"/>
          </a:p>
        </p:txBody>
      </p:sp>
    </p:spTree>
    <p:extLst>
      <p:ext uri="{BB962C8B-B14F-4D97-AF65-F5344CB8AC3E}">
        <p14:creationId xmlns:p14="http://schemas.microsoft.com/office/powerpoint/2010/main" val="20157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2E2E7B-E19C-4468-99D7-449C7622E161}" type="datetimeFigureOut">
              <a:rPr lang="lt-LT" smtClean="0"/>
              <a:t>2023-06-22</a:t>
            </a:fld>
            <a:endParaRPr lang="lt-LT"/>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6A7245-BA7D-4DB7-AAD8-1CF68F892B76}" type="slidenum">
              <a:rPr lang="lt-LT" smtClean="0"/>
              <a:t>‹#›</a:t>
            </a:fld>
            <a:endParaRPr lang="lt-LT"/>
          </a:p>
        </p:txBody>
      </p:sp>
    </p:spTree>
    <p:extLst>
      <p:ext uri="{BB962C8B-B14F-4D97-AF65-F5344CB8AC3E}">
        <p14:creationId xmlns:p14="http://schemas.microsoft.com/office/powerpoint/2010/main" val="3542646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avadinimo vietos rezervavimo ženkla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lt-LT" altLang="lt-LT" smtClean="0"/>
              <a:t>Spustelėkite, jei norite keisite ruoš. pav. stilių</a:t>
            </a:r>
          </a:p>
        </p:txBody>
      </p:sp>
      <p:sp>
        <p:nvSpPr>
          <p:cNvPr id="1027" name="Teksto vietos rezervavimo ženklas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lt-LT" altLang="lt-LT" smtClean="0"/>
              <a:t>Spustelėkite ruošinio teksto stiliams keisti</a:t>
            </a:r>
          </a:p>
          <a:p>
            <a:pPr lvl="1"/>
            <a:r>
              <a:rPr lang="lt-LT" altLang="lt-LT" smtClean="0"/>
              <a:t>Antras lygmuo</a:t>
            </a:r>
          </a:p>
          <a:p>
            <a:pPr lvl="2"/>
            <a:r>
              <a:rPr lang="lt-LT" altLang="lt-LT" smtClean="0"/>
              <a:t>Trečias lygmuo</a:t>
            </a:r>
          </a:p>
          <a:p>
            <a:pPr lvl="3"/>
            <a:r>
              <a:rPr lang="lt-LT" altLang="lt-LT" smtClean="0"/>
              <a:t>Ketvirtas lygmuo</a:t>
            </a:r>
          </a:p>
          <a:p>
            <a:pPr lvl="4"/>
            <a:r>
              <a:rPr lang="lt-LT" altLang="lt-LT" smtClean="0"/>
              <a:t>Penktas lygmuo</a:t>
            </a:r>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D58995F-EAE0-469D-8B8C-DABE198D94D8}" type="datetimeFigureOut">
              <a:rPr lang="lt-LT">
                <a:solidFill>
                  <a:prstClr val="black">
                    <a:tint val="75000"/>
                  </a:prstClr>
                </a:solidFill>
              </a:rPr>
              <a:pPr>
                <a:defRPr/>
              </a:pPr>
              <a:t>2023-06-22</a:t>
            </a:fld>
            <a:endParaRPr lang="lt-LT">
              <a:solidFill>
                <a:prstClr val="black">
                  <a:tint val="75000"/>
                </a:prstClr>
              </a:solidFill>
            </a:endParaRPr>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lt-LT">
              <a:solidFill>
                <a:prstClr val="black">
                  <a:tint val="75000"/>
                </a:prstClr>
              </a:solidFill>
            </a:endParaRPr>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3FB035E-8E26-451E-8083-99ED2070444B}" type="slidenum">
              <a:rPr lang="lt-LT">
                <a:solidFill>
                  <a:prstClr val="black">
                    <a:tint val="75000"/>
                  </a:prstClr>
                </a:solidFill>
              </a:rPr>
              <a:pPr>
                <a:defRPr/>
              </a:pPr>
              <a:t>‹#›</a:t>
            </a:fld>
            <a:endParaRPr lang="lt-LT">
              <a:solidFill>
                <a:prstClr val="black">
                  <a:tint val="75000"/>
                </a:prstClr>
              </a:solidFill>
            </a:endParaRPr>
          </a:p>
        </p:txBody>
      </p:sp>
    </p:spTree>
    <p:extLst>
      <p:ext uri="{BB962C8B-B14F-4D97-AF65-F5344CB8AC3E}">
        <p14:creationId xmlns:p14="http://schemas.microsoft.com/office/powerpoint/2010/main" val="1069185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1412777"/>
            <a:ext cx="7772400" cy="2187674"/>
          </a:xfrm>
        </p:spPr>
        <p:txBody>
          <a:bodyPr>
            <a:normAutofit/>
          </a:bodyPr>
          <a:lstStyle/>
          <a:p>
            <a:r>
              <a:rPr lang="lt-LT" sz="4000" b="1" dirty="0" smtClean="0">
                <a:latin typeface="Times New Roman" panose="02020603050405020304" pitchFamily="18" charset="0"/>
                <a:cs typeface="Times New Roman" panose="02020603050405020304" pitchFamily="18" charset="0"/>
              </a:rPr>
              <a:t>Raseinių r. Viduklės Simono Stanevičiaus gimnazijos veiklos kokybės įsivertinimas</a:t>
            </a:r>
            <a:endParaRPr lang="lt-LT" sz="4000" b="1" dirty="0">
              <a:latin typeface="Times New Roman" panose="02020603050405020304" pitchFamily="18" charset="0"/>
              <a:cs typeface="Times New Roman" panose="02020603050405020304" pitchFamily="18" charset="0"/>
            </a:endParaRPr>
          </a:p>
        </p:txBody>
      </p:sp>
      <p:sp>
        <p:nvSpPr>
          <p:cNvPr id="3" name="Antrinis pavadinimas 2"/>
          <p:cNvSpPr>
            <a:spLocks noGrp="1"/>
          </p:cNvSpPr>
          <p:nvPr>
            <p:ph type="subTitle" idx="1"/>
          </p:nvPr>
        </p:nvSpPr>
        <p:spPr/>
        <p:txBody>
          <a:bodyPr>
            <a:normAutofit/>
          </a:bodyPr>
          <a:lstStyle/>
          <a:p>
            <a:r>
              <a:rPr lang="lt-LT" sz="2000" dirty="0" smtClean="0">
                <a:solidFill>
                  <a:schemeClr val="tx1"/>
                </a:solidFill>
                <a:latin typeface="Times New Roman" panose="02020603050405020304" pitchFamily="18" charset="0"/>
                <a:cs typeface="Times New Roman" panose="02020603050405020304" pitchFamily="18" charset="0"/>
              </a:rPr>
              <a:t>2023-06-22</a:t>
            </a:r>
            <a:endParaRPr lang="lt-LT"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6052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922114"/>
          </a:xfrm>
        </p:spPr>
        <p:txBody>
          <a:bodyPr>
            <a:normAutofit/>
          </a:bodyPr>
          <a:lstStyle/>
          <a:p>
            <a:r>
              <a:rPr lang="lt-LT" sz="3200" b="1" dirty="0" smtClean="0">
                <a:latin typeface="Times New Roman" panose="02020603050405020304" pitchFamily="18" charset="0"/>
                <a:cs typeface="Times New Roman" panose="02020603050405020304" pitchFamily="18" charset="0"/>
              </a:rPr>
              <a:t>Mokinių teiginiai įvertinti tarp 75-80 proc. </a:t>
            </a:r>
            <a:endParaRPr lang="lt-LT" sz="3200" b="1" dirty="0">
              <a:latin typeface="Times New Roman" panose="02020603050405020304" pitchFamily="18" charset="0"/>
              <a:cs typeface="Times New Roman" panose="02020603050405020304" pitchFamily="18" charset="0"/>
            </a:endParaRPr>
          </a:p>
        </p:txBody>
      </p:sp>
      <p:graphicFrame>
        <p:nvGraphicFramePr>
          <p:cNvPr id="12" name="Turinio vietos rezervavimo ženklas 11"/>
          <p:cNvGraphicFramePr>
            <a:graphicFrameLocks noGrp="1"/>
          </p:cNvGraphicFramePr>
          <p:nvPr>
            <p:ph idx="1"/>
            <p:extLst>
              <p:ext uri="{D42A27DB-BD31-4B8C-83A1-F6EECF244321}">
                <p14:modId xmlns:p14="http://schemas.microsoft.com/office/powerpoint/2010/main" val="877165007"/>
              </p:ext>
            </p:extLst>
          </p:nvPr>
        </p:nvGraphicFramePr>
        <p:xfrm>
          <a:off x="323528" y="1412776"/>
          <a:ext cx="8424937" cy="5257800"/>
        </p:xfrm>
        <a:graphic>
          <a:graphicData uri="http://schemas.openxmlformats.org/drawingml/2006/table">
            <a:tbl>
              <a:tblPr firstRow="1" firstCol="1" bandRow="1"/>
              <a:tblGrid>
                <a:gridCol w="5215437"/>
                <a:gridCol w="1765225"/>
                <a:gridCol w="1444275"/>
              </a:tblGrid>
              <a:tr h="898024">
                <a:tc>
                  <a:txBody>
                    <a:bodyPr/>
                    <a:lstStyle/>
                    <a:p>
                      <a:pPr>
                        <a:lnSpc>
                          <a:spcPct val="115000"/>
                        </a:lnSpc>
                        <a:spcAft>
                          <a:spcPts val="0"/>
                        </a:spcAft>
                      </a:pPr>
                      <a:r>
                        <a:rPr lang="lt-LT" sz="2000" b="1" dirty="0" smtClean="0">
                          <a:solidFill>
                            <a:schemeClr val="tx1"/>
                          </a:solidFill>
                          <a:effectLst/>
                          <a:latin typeface="Times New Roman" panose="02020603050405020304" pitchFamily="18" charset="0"/>
                          <a:ea typeface="Calibri"/>
                          <a:cs typeface="Times New Roman" panose="02020603050405020304" pitchFamily="18" charset="0"/>
                        </a:rPr>
                        <a:t>Teiginys</a:t>
                      </a:r>
                      <a:endParaRPr lang="lt-LT" sz="20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b="1" dirty="0" smtClean="0">
                          <a:solidFill>
                            <a:schemeClr val="tx1"/>
                          </a:solidFill>
                          <a:effectLst/>
                          <a:latin typeface="Times New Roman" panose="02020603050405020304" pitchFamily="18" charset="0"/>
                          <a:ea typeface="Calibri"/>
                          <a:cs typeface="Times New Roman" panose="02020603050405020304" pitchFamily="18" charset="0"/>
                        </a:rPr>
                        <a:t>Visiškai</a:t>
                      </a:r>
                      <a:r>
                        <a:rPr lang="lt-LT" sz="2000" b="1" baseline="0" dirty="0" smtClean="0">
                          <a:solidFill>
                            <a:schemeClr val="tx1"/>
                          </a:solidFill>
                          <a:effectLst/>
                          <a:latin typeface="Times New Roman" panose="02020603050405020304" pitchFamily="18" charset="0"/>
                          <a:ea typeface="Calibri"/>
                          <a:cs typeface="Times New Roman" panose="02020603050405020304" pitchFamily="18" charset="0"/>
                        </a:rPr>
                        <a:t> sutinku/ko gero sutinku</a:t>
                      </a:r>
                      <a:endParaRPr lang="lt-LT" sz="20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b="1" dirty="0" smtClean="0">
                          <a:solidFill>
                            <a:schemeClr val="tx1"/>
                          </a:solidFill>
                          <a:effectLst/>
                          <a:latin typeface="Times New Roman" panose="02020603050405020304" pitchFamily="18" charset="0"/>
                          <a:ea typeface="Calibri"/>
                          <a:cs typeface="Times New Roman" panose="02020603050405020304" pitchFamily="18" charset="0"/>
                        </a:rPr>
                        <a:t>Visiškai nesutinku/ko gero nesutinku</a:t>
                      </a:r>
                      <a:endParaRPr lang="lt-LT" sz="20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Mokytojai tiki mano gebėjimu mokytis, mano sėkme, galimybe pasiekti aukštesnių rezultatų</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70</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17</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Mokytojai gerbia mane.</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80</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17</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dirty="0">
                          <a:solidFill>
                            <a:schemeClr val="tx1"/>
                          </a:solidFill>
                          <a:effectLst/>
                          <a:latin typeface="Times New Roman" panose="02020603050405020304" pitchFamily="18" charset="0"/>
                          <a:ea typeface="Calibri"/>
                          <a:cs typeface="Times New Roman" panose="02020603050405020304" pitchFamily="18" charset="0"/>
                        </a:rPr>
                        <a:t>Kiekvienas mokytojas man pasako, ko iš manęs tikisi savo </a:t>
                      </a: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pamokoje</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78</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20</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Kai aš kreipiuosi į mokytojus, jie mane išklauso.</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78</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17</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Man patinka mokyklos renginiai.</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78</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18</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Per pamokas mokytojai skatina mokinius tyrinėti</a:t>
                      </a:r>
                      <a:endParaRPr lang="lt-LT" sz="2000" dirty="0" smtClean="0">
                        <a:solidFill>
                          <a:schemeClr val="tx1"/>
                        </a:solidFill>
                        <a:effectLst/>
                        <a:latin typeface="Times New Roman" panose="02020603050405020304" pitchFamily="18" charset="0"/>
                        <a:ea typeface="Calibri"/>
                        <a:cs typeface="Times New Roman" panose="02020603050405020304" pitchFamily="18" charset="0"/>
                      </a:endParaRPr>
                    </a:p>
                    <a:p>
                      <a:pPr>
                        <a:lnSpc>
                          <a:spcPct val="115000"/>
                        </a:lnSpc>
                        <a:spcAft>
                          <a:spcPts val="0"/>
                        </a:spcAft>
                      </a:pP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77</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22</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Mano bendraklasiai yra draugiški ir padeda vieni kitiems</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77</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20</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31684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1066130"/>
          </a:xfrm>
        </p:spPr>
        <p:txBody>
          <a:bodyPr>
            <a:normAutofit/>
          </a:bodyPr>
          <a:lstStyle/>
          <a:p>
            <a:r>
              <a:rPr lang="lt-LT" sz="3200" b="1" dirty="0" smtClean="0">
                <a:latin typeface="Times New Roman" panose="02020603050405020304" pitchFamily="18" charset="0"/>
                <a:cs typeface="Times New Roman" panose="02020603050405020304" pitchFamily="18" charset="0"/>
              </a:rPr>
              <a:t>Mokinių teiginiai įvertinti tarp 75-80 proc. </a:t>
            </a:r>
            <a:endParaRPr lang="lt-LT" sz="3200" b="1" dirty="0">
              <a:latin typeface="Times New Roman" panose="02020603050405020304" pitchFamily="18" charset="0"/>
              <a:cs typeface="Times New Roman" panose="02020603050405020304" pitchFamily="18" charset="0"/>
            </a:endParaRPr>
          </a:p>
        </p:txBody>
      </p:sp>
      <p:graphicFrame>
        <p:nvGraphicFramePr>
          <p:cNvPr id="12" name="Turinio vietos rezervavimo ženklas 11"/>
          <p:cNvGraphicFramePr>
            <a:graphicFrameLocks noGrp="1"/>
          </p:cNvGraphicFramePr>
          <p:nvPr>
            <p:ph idx="1"/>
            <p:extLst>
              <p:ext uri="{D42A27DB-BD31-4B8C-83A1-F6EECF244321}">
                <p14:modId xmlns:p14="http://schemas.microsoft.com/office/powerpoint/2010/main" val="3947297819"/>
              </p:ext>
            </p:extLst>
          </p:nvPr>
        </p:nvGraphicFramePr>
        <p:xfrm>
          <a:off x="323528" y="2276872"/>
          <a:ext cx="8424937" cy="3505200"/>
        </p:xfrm>
        <a:graphic>
          <a:graphicData uri="http://schemas.openxmlformats.org/drawingml/2006/table">
            <a:tbl>
              <a:tblPr firstRow="1" firstCol="1" bandRow="1"/>
              <a:tblGrid>
                <a:gridCol w="5215437"/>
                <a:gridCol w="1765225"/>
                <a:gridCol w="1444275"/>
              </a:tblGrid>
              <a:tr h="33928">
                <a:tc>
                  <a:txBody>
                    <a:bodyPr/>
                    <a:lstStyle/>
                    <a:p>
                      <a:pPr>
                        <a:lnSpc>
                          <a:spcPct val="115000"/>
                        </a:lnSpc>
                        <a:spcAft>
                          <a:spcPts val="0"/>
                        </a:spcAft>
                      </a:pPr>
                      <a:r>
                        <a:rPr lang="lt-LT" sz="2000" b="1" dirty="0" smtClean="0">
                          <a:solidFill>
                            <a:schemeClr val="tx1"/>
                          </a:solidFill>
                          <a:effectLst/>
                          <a:latin typeface="Times New Roman" panose="02020603050405020304" pitchFamily="18" charset="0"/>
                          <a:ea typeface="Calibri"/>
                          <a:cs typeface="Times New Roman" panose="02020603050405020304" pitchFamily="18" charset="0"/>
                        </a:rPr>
                        <a:t>Teiginys</a:t>
                      </a:r>
                      <a:endParaRPr lang="lt-LT" sz="20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b="1" dirty="0" smtClean="0">
                          <a:solidFill>
                            <a:schemeClr val="tx1"/>
                          </a:solidFill>
                          <a:effectLst/>
                          <a:latin typeface="Times New Roman" panose="02020603050405020304" pitchFamily="18" charset="0"/>
                          <a:ea typeface="Calibri"/>
                          <a:cs typeface="Times New Roman" panose="02020603050405020304" pitchFamily="18" charset="0"/>
                        </a:rPr>
                        <a:t>Visiškai</a:t>
                      </a:r>
                      <a:r>
                        <a:rPr lang="lt-LT" sz="2000" b="1" baseline="0" dirty="0" smtClean="0">
                          <a:solidFill>
                            <a:schemeClr val="tx1"/>
                          </a:solidFill>
                          <a:effectLst/>
                          <a:latin typeface="Times New Roman" panose="02020603050405020304" pitchFamily="18" charset="0"/>
                          <a:ea typeface="Calibri"/>
                          <a:cs typeface="Times New Roman" panose="02020603050405020304" pitchFamily="18" charset="0"/>
                        </a:rPr>
                        <a:t> sutinku/ko gero sutinku</a:t>
                      </a:r>
                      <a:endParaRPr lang="lt-LT" sz="20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b="1" dirty="0" smtClean="0">
                          <a:solidFill>
                            <a:schemeClr val="tx1"/>
                          </a:solidFill>
                          <a:effectLst/>
                          <a:latin typeface="Times New Roman" panose="02020603050405020304" pitchFamily="18" charset="0"/>
                          <a:ea typeface="Calibri"/>
                          <a:cs typeface="Times New Roman" panose="02020603050405020304" pitchFamily="18" charset="0"/>
                        </a:rPr>
                        <a:t>Visiškai nesutinku/ko gero nesutinku</a:t>
                      </a:r>
                      <a:endParaRPr lang="lt-LT" sz="20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Po atostogų laukiu susitikimo su klasės draugais.</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77</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18</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Mokytojai skatina mus, sprendžiant užduotis, išmėginti savus sprendimo būdus</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76</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24</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Mokytojai įrodo nagrinėjamų temų reikšmę ir svarbą</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76</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22</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Aš pasitikiu savo mokytojais</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76</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2000" dirty="0" smtClean="0">
                          <a:solidFill>
                            <a:schemeClr val="tx1"/>
                          </a:solidFill>
                          <a:effectLst/>
                          <a:latin typeface="Times New Roman" panose="02020603050405020304" pitchFamily="18" charset="0"/>
                          <a:ea typeface="Calibri"/>
                          <a:cs typeface="Times New Roman" panose="02020603050405020304" pitchFamily="18" charset="0"/>
                        </a:rPr>
                        <a:t>20</a:t>
                      </a:r>
                      <a:endParaRPr lang="lt-LT"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54366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116632"/>
            <a:ext cx="8229600" cy="504056"/>
          </a:xfrm>
        </p:spPr>
        <p:txBody>
          <a:bodyPr>
            <a:noAutofit/>
          </a:bodyPr>
          <a:lstStyle/>
          <a:p>
            <a:r>
              <a:rPr lang="lt-LT" sz="2800" b="1" dirty="0" smtClean="0">
                <a:latin typeface="Times New Roman" panose="02020603050405020304" pitchFamily="18" charset="0"/>
                <a:cs typeface="Times New Roman" panose="02020603050405020304" pitchFamily="18" charset="0"/>
              </a:rPr>
              <a:t>Mokinių žemiausiai vertinami teiginiai (proc.)</a:t>
            </a:r>
            <a:endParaRPr lang="lt-LT" sz="28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688616290"/>
              </p:ext>
            </p:extLst>
          </p:nvPr>
        </p:nvGraphicFramePr>
        <p:xfrm>
          <a:off x="467544" y="604673"/>
          <a:ext cx="8219256" cy="8130702"/>
        </p:xfrm>
        <a:graphic>
          <a:graphicData uri="http://schemas.openxmlformats.org/drawingml/2006/table">
            <a:tbl>
              <a:tblPr firstRow="1" bandRow="1">
                <a:tableStyleId>{5940675A-B579-460E-94D1-54222C63F5DA}</a:tableStyleId>
              </a:tblPr>
              <a:tblGrid>
                <a:gridCol w="4546848"/>
                <a:gridCol w="1872208"/>
                <a:gridCol w="1800200"/>
              </a:tblGrid>
              <a:tr h="720080">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r>
                        <a:rPr kumimoji="0" lang="lt-LT" sz="20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Ko gero, sutinku</a:t>
                      </a:r>
                    </a:p>
                  </a:txBody>
                  <a:tcPr/>
                </a:tc>
                <a:tc>
                  <a:txBody>
                    <a:bodyPr/>
                    <a:lstStyle/>
                    <a:p>
                      <a:r>
                        <a:rPr lang="lt-LT" sz="2000" b="1" dirty="0" smtClean="0">
                          <a:latin typeface="Times New Roman" panose="02020603050405020304" pitchFamily="18" charset="0"/>
                          <a:cs typeface="Times New Roman" panose="02020603050405020304" pitchFamily="18" charset="0"/>
                        </a:rPr>
                        <a:t>Visiškai nesutinku/ Ko gero nesutinku</a:t>
                      </a:r>
                      <a:endParaRPr lang="lt-LT" sz="2000" b="1"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Aš įsitraukiu organizuojant mokyklos šventes.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69</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Aš aktyviai įsitraukiu kuriant mokyklos gyvenimą</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69</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Mokytojai pamokos temas sieja su įvairiomis profesijomis.</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70</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29</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Aš pasitikiu savo bendraklasiais.</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71</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25</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Per pamokas mus moko, kaip praktiškai būtų galima panaudoti įgytas žinias/atskleidžia</a:t>
                      </a:r>
                      <a:r>
                        <a:rPr lang="lt-LT" sz="2000" kern="1200" baseline="0" dirty="0" smtClean="0">
                          <a:solidFill>
                            <a:schemeClr val="tx1"/>
                          </a:solidFill>
                          <a:effectLst/>
                          <a:latin typeface="Times New Roman" panose="02020603050405020304" pitchFamily="18" charset="0"/>
                          <a:ea typeface="+mn-ea"/>
                          <a:cs typeface="Times New Roman" panose="02020603050405020304" pitchFamily="18" charset="0"/>
                        </a:rPr>
                        <a:t> mokomosios medžiagos ryšį su gyvenimu</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72</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26</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Mes pamokose dažnai pasidžiaugiame savo ir kitų darbais.</a:t>
                      </a:r>
                      <a:endParaRPr lang="lt-LT" sz="2000" dirty="0" smtClean="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73</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24</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Mūsų klasės mokiniai su mokytojais elgiasi pagarbiai</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25</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Aš mokykloje jaučiuosi gerai.</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23</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Mokytojai leidžia klysti ir mokytis iš savo klaidų.</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23</a:t>
                      </a:r>
                      <a:endParaRPr lang="lt-LT" sz="2000" dirty="0">
                        <a:latin typeface="Times New Roman" panose="02020603050405020304" pitchFamily="18" charset="0"/>
                        <a:cs typeface="Times New Roman" panose="02020603050405020304" pitchFamily="18" charset="0"/>
                      </a:endParaRPr>
                    </a:p>
                  </a:txBody>
                  <a:tcPr/>
                </a:tc>
              </a:tr>
              <a:tr h="453471">
                <a:tc>
                  <a:txBody>
                    <a:bodyPr/>
                    <a:lstStyle/>
                    <a:p>
                      <a:r>
                        <a:rPr lang="lt-LT" sz="2000" kern="1200" dirty="0" smtClean="0">
                          <a:solidFill>
                            <a:schemeClr val="tx1"/>
                          </a:solidFill>
                          <a:effectLst/>
                          <a:latin typeface="Times New Roman" panose="02020603050405020304" pitchFamily="18" charset="0"/>
                          <a:ea typeface="+mn-ea"/>
                          <a:cs typeface="Times New Roman" panose="02020603050405020304" pitchFamily="18" charset="0"/>
                        </a:rPr>
                        <a:t>Kiekvienas mokinys gali siūlyti idėjas kuriant mokyklos gyvenimą.</a:t>
                      </a:r>
                      <a:endParaRPr lang="lt-LT" sz="2000" dirty="0" smtClean="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74</a:t>
                      </a:r>
                      <a:endParaRPr lang="lt-LT" sz="2000" dirty="0">
                        <a:latin typeface="Times New Roman" panose="02020603050405020304" pitchFamily="18" charset="0"/>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20</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711286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Tėvų aukščiausiai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859490773"/>
              </p:ext>
            </p:extLst>
          </p:nvPr>
        </p:nvGraphicFramePr>
        <p:xfrm>
          <a:off x="457200" y="1600200"/>
          <a:ext cx="8219256" cy="5120640"/>
        </p:xfrm>
        <a:graphic>
          <a:graphicData uri="http://schemas.openxmlformats.org/drawingml/2006/table">
            <a:tbl>
              <a:tblPr firstRow="1" bandRow="1">
                <a:tableStyleId>{5940675A-B579-460E-94D1-54222C63F5DA}</a:tableStyleId>
              </a:tblPr>
              <a:tblGrid>
                <a:gridCol w="4546848"/>
                <a:gridCol w="1872208"/>
                <a:gridCol w="1800200"/>
              </a:tblGrid>
              <a:tr h="370840">
                <a:tc>
                  <a:txBody>
                    <a:bodyPr/>
                    <a:lstStyle/>
                    <a:p>
                      <a:r>
                        <a:rPr lang="lt-LT" sz="2000" b="1" dirty="0" smtClean="0">
                          <a:latin typeface="Times New Roman" panose="02020603050405020304" pitchFamily="18" charset="0"/>
                          <a:cs typeface="Times New Roman" panose="02020603050405020304" pitchFamily="18" charset="0"/>
                        </a:rPr>
                        <a:t>                      </a:t>
                      </a:r>
                    </a:p>
                    <a:p>
                      <a:r>
                        <a:rPr lang="lt-LT" sz="2000" b="1" dirty="0" smtClean="0">
                          <a:latin typeface="Times New Roman" panose="02020603050405020304" pitchFamily="18" charset="0"/>
                          <a:cs typeface="Times New Roman" panose="02020603050405020304" pitchFamily="18" charset="0"/>
                        </a:rPr>
                        <a:t>                      Teiginys </a:t>
                      </a:r>
                      <a:endParaRPr lang="lt-LT" sz="2000"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r>
                        <a:rPr kumimoji="0" lang="lt-LT" sz="20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Ko gero, sutinku</a:t>
                      </a:r>
                    </a:p>
                    <a:p>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 nesutinku/ Ko gero nesutinku</a:t>
                      </a:r>
                      <a:endParaRPr lang="lt-LT" sz="2000" b="1" dirty="0">
                        <a:latin typeface="Times New Roman" panose="02020603050405020304" pitchFamily="18" charset="0"/>
                        <a:cs typeface="Times New Roman" panose="02020603050405020304" pitchFamily="18" charset="0"/>
                      </a:endParaRPr>
                    </a:p>
                  </a:txBody>
                  <a:tcPr/>
                </a:tc>
              </a:tr>
              <a:tr h="370840">
                <a:tc>
                  <a:txBody>
                    <a:bodyPr/>
                    <a:lstStyle/>
                    <a:p>
                      <a:r>
                        <a:rPr lang="fi-FI" sz="2000" b="0" i="0" dirty="0" smtClean="0">
                          <a:solidFill>
                            <a:srgbClr val="212121"/>
                          </a:solidFill>
                          <a:effectLst/>
                          <a:latin typeface="Times New Roman" panose="02020603050405020304" pitchFamily="18" charset="0"/>
                          <a:cs typeface="Times New Roman" panose="02020603050405020304" pitchFamily="18" charset="0"/>
                        </a:rPr>
                        <a:t>Aš savo vaikui pasakau, ko tikiuosi iš jo mokymosi.</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94</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4</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Aš tikiu, kad mano vaikas mokydamasis gali daryti pažangą.</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93</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6</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Mano vaikas pasitiki savo klasės auklėtoju(-a).</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91</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7</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Mokykloje mano vaikas yra motyvuojamas siekti gerų mokymosi</a:t>
                      </a:r>
                      <a:r>
                        <a:rPr lang="en-US" sz="2000" b="0" i="0" dirty="0" smtClean="0">
                          <a:solidFill>
                            <a:srgbClr val="212121"/>
                          </a:solidFill>
                          <a:effectLst/>
                          <a:latin typeface="Times New Roman" panose="02020603050405020304" pitchFamily="18" charset="0"/>
                          <a:cs typeface="Times New Roman" panose="02020603050405020304" pitchFamily="18" charset="0"/>
                        </a:rPr>
                        <a:t> </a:t>
                      </a:r>
                      <a:r>
                        <a:rPr lang="en-US" sz="2000" b="0" i="0" dirty="0" err="1" smtClean="0">
                          <a:solidFill>
                            <a:srgbClr val="212121"/>
                          </a:solidFill>
                          <a:effectLst/>
                          <a:latin typeface="Times New Roman" panose="02020603050405020304" pitchFamily="18" charset="0"/>
                          <a:cs typeface="Times New Roman" panose="02020603050405020304" pitchFamily="18" charset="0"/>
                        </a:rPr>
                        <a:t>rezultat</a:t>
                      </a:r>
                      <a:r>
                        <a:rPr lang="lt-LT" sz="2000" b="0" i="0" dirty="0" smtClean="0">
                          <a:solidFill>
                            <a:srgbClr val="212121"/>
                          </a:solidFill>
                          <a:effectLst/>
                          <a:latin typeface="Times New Roman" panose="02020603050405020304" pitchFamily="18" charset="0"/>
                          <a:cs typeface="Times New Roman" panose="02020603050405020304" pitchFamily="18" charset="0"/>
                        </a:rPr>
                        <a:t>ų.</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88</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11</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Mokykloje vaikams organizuojami įvairūs renginiai.</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87</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9</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454057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900" b="1" dirty="0" smtClean="0">
                <a:latin typeface="Times New Roman" panose="02020603050405020304" pitchFamily="18" charset="0"/>
                <a:cs typeface="Times New Roman" panose="02020603050405020304" pitchFamily="18" charset="0"/>
              </a:rPr>
              <a:t>Tėvų žemiausiai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465285228"/>
              </p:ext>
            </p:extLst>
          </p:nvPr>
        </p:nvGraphicFramePr>
        <p:xfrm>
          <a:off x="457200" y="1600200"/>
          <a:ext cx="8219256" cy="4907280"/>
        </p:xfrm>
        <a:graphic>
          <a:graphicData uri="http://schemas.openxmlformats.org/drawingml/2006/table">
            <a:tbl>
              <a:tblPr firstRow="1" bandRow="1">
                <a:tableStyleId>{5940675A-B579-460E-94D1-54222C63F5DA}</a:tableStyleId>
              </a:tblPr>
              <a:tblGrid>
                <a:gridCol w="4546848"/>
                <a:gridCol w="1872208"/>
                <a:gridCol w="1800200"/>
              </a:tblGrid>
              <a:tr h="370840">
                <a:tc>
                  <a:txBody>
                    <a:bodyPr/>
                    <a:lstStyle/>
                    <a:p>
                      <a:r>
                        <a:rPr lang="lt-LT" sz="2000" b="1" dirty="0" smtClean="0">
                          <a:latin typeface="Times New Roman" panose="02020603050405020304" pitchFamily="18" charset="0"/>
                          <a:cs typeface="Times New Roman" panose="02020603050405020304" pitchFamily="18" charset="0"/>
                        </a:rPr>
                        <a:t>              </a:t>
                      </a:r>
                    </a:p>
                    <a:p>
                      <a:r>
                        <a:rPr lang="lt-LT" sz="2000" b="1" baseline="0" dirty="0" smtClean="0">
                          <a:latin typeface="Times New Roman" panose="02020603050405020304" pitchFamily="18" charset="0"/>
                          <a:cs typeface="Times New Roman" panose="02020603050405020304" pitchFamily="18" charset="0"/>
                        </a:rPr>
                        <a:t>                   </a:t>
                      </a:r>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r>
                        <a:rPr kumimoji="0" lang="lt-LT" sz="20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Ko gero, sutinku</a:t>
                      </a:r>
                    </a:p>
                    <a:p>
                      <a:endParaRPr lang="lt-LT" sz="2000" b="1" dirty="0">
                        <a:latin typeface="Times New Roman" panose="02020603050405020304" pitchFamily="18" charset="0"/>
                        <a:cs typeface="Times New Roman" panose="02020603050405020304" pitchFamily="18" charset="0"/>
                      </a:endParaRPr>
                    </a:p>
                  </a:txBody>
                  <a:tcPr/>
                </a:tc>
                <a:tc>
                  <a:txBody>
                    <a:bodyPr/>
                    <a:lstStyle/>
                    <a:p>
                      <a:r>
                        <a:rPr lang="lt-LT" sz="2000" b="1" dirty="0" smtClean="0">
                          <a:latin typeface="Times New Roman" panose="02020603050405020304" pitchFamily="18" charset="0"/>
                          <a:cs typeface="Times New Roman" panose="02020603050405020304" pitchFamily="18" charset="0"/>
                        </a:rPr>
                        <a:t>Visiškai nesutinku/ Ko gero nesutinku</a:t>
                      </a:r>
                      <a:endParaRPr lang="lt-LT" sz="2000" b="1"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Mano vaiko klasės mokiniai gerai sutaria.</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66</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33</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Mano vaikas su susidomėjimu atlieka namų darbus.</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64</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32</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Mano vaiko klasės mokiniai gerai sutaria su mokytojais.</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71</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25</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fi-FI" sz="2000" b="0" i="0" dirty="0" smtClean="0">
                          <a:solidFill>
                            <a:srgbClr val="212121"/>
                          </a:solidFill>
                          <a:effectLst/>
                          <a:latin typeface="Times New Roman" panose="02020603050405020304" pitchFamily="18" charset="0"/>
                          <a:cs typeface="Times New Roman" panose="02020603050405020304" pitchFamily="18" charset="0"/>
                        </a:rPr>
                        <a:t>Mano vaikas gerai jaučiasi klasėje.</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80</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17</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Mano vaikas dažnai pasakoja apie įdomias mokymosi patirtis.</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82</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15</a:t>
                      </a:r>
                      <a:endParaRPr lang="lt-LT" sz="2000" dirty="0">
                        <a:latin typeface="Times New Roman" panose="02020603050405020304" pitchFamily="18" charset="0"/>
                        <a:cs typeface="Times New Roman" panose="02020603050405020304" pitchFamily="18" charset="0"/>
                      </a:endParaRPr>
                    </a:p>
                  </a:txBody>
                  <a:tcPr/>
                </a:tc>
              </a:tr>
              <a:tr h="370840">
                <a:tc>
                  <a:txBody>
                    <a:bodyPr/>
                    <a:lstStyle/>
                    <a:p>
                      <a:r>
                        <a:rPr lang="lt-LT" sz="2000" b="0" i="0" dirty="0" smtClean="0">
                          <a:solidFill>
                            <a:srgbClr val="212121"/>
                          </a:solidFill>
                          <a:effectLst/>
                          <a:latin typeface="Times New Roman" panose="02020603050405020304" pitchFamily="18" charset="0"/>
                          <a:cs typeface="Times New Roman" panose="02020603050405020304" pitchFamily="18" charset="0"/>
                        </a:rPr>
                        <a:t>Aš dalyvauju mokyklos renginiuose ir šventėse.</a:t>
                      </a:r>
                      <a:endParaRPr lang="lt-LT" sz="2000" dirty="0" smtClean="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79</a:t>
                      </a:r>
                      <a:endParaRPr lang="lt-LT" sz="2000" dirty="0">
                        <a:latin typeface="Times New Roman" panose="02020603050405020304" pitchFamily="18" charset="0"/>
                        <a:cs typeface="Times New Roman" panose="02020603050405020304" pitchFamily="18" charset="0"/>
                      </a:endParaRPr>
                    </a:p>
                  </a:txBody>
                  <a:tcPr/>
                </a:tc>
                <a:tc>
                  <a:txBody>
                    <a:bodyPr/>
                    <a:lstStyle/>
                    <a:p>
                      <a:pPr algn="ctr"/>
                      <a:r>
                        <a:rPr lang="lt-LT" sz="2000" dirty="0" smtClean="0">
                          <a:latin typeface="Times New Roman" panose="02020603050405020304" pitchFamily="18" charset="0"/>
                          <a:cs typeface="Times New Roman" panose="02020603050405020304" pitchFamily="18" charset="0"/>
                        </a:rPr>
                        <a:t>15</a:t>
                      </a:r>
                    </a:p>
                    <a:p>
                      <a:pPr algn="ct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3596630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3200" b="1" dirty="0" smtClean="0">
                <a:latin typeface="Times New Roman" panose="02020603050405020304" pitchFamily="18" charset="0"/>
                <a:cs typeface="Times New Roman" panose="02020603050405020304" pitchFamily="18" charset="0"/>
              </a:rPr>
              <a:t>Tėvų dėmesys mokyklai</a:t>
            </a:r>
            <a:endParaRPr lang="lt-LT" sz="3200"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r>
              <a:rPr lang="lt-LT" dirty="0">
                <a:latin typeface="Times New Roman" panose="02020603050405020304" pitchFamily="18" charset="0"/>
                <a:cs typeface="Times New Roman" panose="02020603050405020304" pitchFamily="18" charset="0"/>
              </a:rPr>
              <a:t> </a:t>
            </a:r>
            <a:r>
              <a:rPr lang="lt-LT" dirty="0" smtClean="0">
                <a:latin typeface="Times New Roman" panose="02020603050405020304" pitchFamily="18" charset="0"/>
                <a:cs typeface="Times New Roman" panose="02020603050405020304" pitchFamily="18" charset="0"/>
              </a:rPr>
              <a:t>Man </a:t>
            </a:r>
            <a:r>
              <a:rPr lang="lt-LT" dirty="0">
                <a:latin typeface="Times New Roman" panose="02020603050405020304" pitchFamily="18" charset="0"/>
                <a:cs typeface="Times New Roman" panose="02020603050405020304" pitchFamily="18" charset="0"/>
              </a:rPr>
              <a:t>rūpi ir yra įdomus mokyklos </a:t>
            </a:r>
            <a:r>
              <a:rPr lang="lt-LT" dirty="0" smtClean="0">
                <a:latin typeface="Times New Roman" panose="02020603050405020304" pitchFamily="18" charset="0"/>
                <a:cs typeface="Times New Roman" panose="02020603050405020304" pitchFamily="18" charset="0"/>
              </a:rPr>
              <a:t>gyvenimas - </a:t>
            </a:r>
            <a:r>
              <a:rPr lang="lt-LT" dirty="0">
                <a:latin typeface="Times New Roman" panose="02020603050405020304" pitchFamily="18" charset="0"/>
                <a:cs typeface="Times New Roman" panose="02020603050405020304" pitchFamily="18" charset="0"/>
              </a:rPr>
              <a:t>	66	</a:t>
            </a:r>
          </a:p>
          <a:p>
            <a:r>
              <a:rPr lang="lt-LT" dirty="0">
                <a:latin typeface="Times New Roman" panose="02020603050405020304" pitchFamily="18" charset="0"/>
                <a:cs typeface="Times New Roman" panose="02020603050405020304" pitchFamily="18" charset="0"/>
              </a:rPr>
              <a:t> </a:t>
            </a:r>
            <a:r>
              <a:rPr lang="lt-LT" dirty="0" smtClean="0">
                <a:latin typeface="Times New Roman" panose="02020603050405020304" pitchFamily="18" charset="0"/>
                <a:cs typeface="Times New Roman" panose="02020603050405020304" pitchFamily="18" charset="0"/>
              </a:rPr>
              <a:t>Kartais </a:t>
            </a:r>
            <a:r>
              <a:rPr lang="lt-LT" dirty="0">
                <a:latin typeface="Times New Roman" panose="02020603050405020304" pitchFamily="18" charset="0"/>
                <a:cs typeface="Times New Roman" panose="02020603050405020304" pitchFamily="18" charset="0"/>
              </a:rPr>
              <a:t>domiuosi tuo, kas vyksta </a:t>
            </a:r>
            <a:r>
              <a:rPr lang="lt-LT" dirty="0" smtClean="0">
                <a:latin typeface="Times New Roman" panose="02020603050405020304" pitchFamily="18" charset="0"/>
                <a:cs typeface="Times New Roman" panose="02020603050405020304" pitchFamily="18" charset="0"/>
              </a:rPr>
              <a:t>mokykloje - </a:t>
            </a:r>
            <a:r>
              <a:rPr lang="lt-LT" dirty="0">
                <a:latin typeface="Times New Roman" panose="02020603050405020304" pitchFamily="18" charset="0"/>
                <a:cs typeface="Times New Roman" panose="02020603050405020304" pitchFamily="18" charset="0"/>
              </a:rPr>
              <a:t>	32	</a:t>
            </a:r>
          </a:p>
          <a:p>
            <a:r>
              <a:rPr lang="lt-LT" dirty="0" smtClean="0">
                <a:latin typeface="Times New Roman" panose="02020603050405020304" pitchFamily="18" charset="0"/>
                <a:cs typeface="Times New Roman" panose="02020603050405020304" pitchFamily="18" charset="0"/>
              </a:rPr>
              <a:t>Mane </a:t>
            </a:r>
            <a:r>
              <a:rPr lang="lt-LT" dirty="0">
                <a:latin typeface="Times New Roman" panose="02020603050405020304" pitchFamily="18" charset="0"/>
                <a:cs typeface="Times New Roman" panose="02020603050405020304" pitchFamily="18" charset="0"/>
              </a:rPr>
              <a:t>mažai domina mokyklos </a:t>
            </a:r>
            <a:r>
              <a:rPr lang="lt-LT" dirty="0" smtClean="0">
                <a:latin typeface="Times New Roman" panose="02020603050405020304" pitchFamily="18" charset="0"/>
                <a:cs typeface="Times New Roman" panose="02020603050405020304" pitchFamily="18" charset="0"/>
              </a:rPr>
              <a:t>veikla - 2</a:t>
            </a:r>
            <a:r>
              <a:rPr lang="lt-LT" dirty="0">
                <a:latin typeface="Times New Roman" panose="02020603050405020304" pitchFamily="18" charset="0"/>
                <a:cs typeface="Times New Roman" panose="02020603050405020304" pitchFamily="18" charset="0"/>
              </a:rPr>
              <a:t>	</a:t>
            </a:r>
          </a:p>
          <a:p>
            <a:pPr marL="0" indent="0">
              <a:buNone/>
            </a:pPr>
            <a:endParaRPr lang="lt-LT" dirty="0"/>
          </a:p>
        </p:txBody>
      </p:sp>
    </p:spTree>
    <p:extLst>
      <p:ext uri="{BB962C8B-B14F-4D97-AF65-F5344CB8AC3E}">
        <p14:creationId xmlns:p14="http://schemas.microsoft.com/office/powerpoint/2010/main" val="39359585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b="1" dirty="0" smtClean="0">
                <a:latin typeface="Times New Roman" panose="02020603050405020304" pitchFamily="18" charset="0"/>
                <a:cs typeface="Times New Roman" panose="02020603050405020304" pitchFamily="18" charset="0"/>
              </a:rPr>
              <a:t>Išvados</a:t>
            </a:r>
            <a:endParaRPr lang="lt-LT"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457200" y="1340768"/>
            <a:ext cx="8229600" cy="4785395"/>
          </a:xfrm>
        </p:spPr>
        <p:txBody>
          <a:bodyPr>
            <a:noAutofit/>
          </a:bodyPr>
          <a:lstStyle/>
          <a:p>
            <a:r>
              <a:rPr lang="lt-LT" dirty="0" smtClean="0">
                <a:latin typeface="Times New Roman" panose="02020603050405020304" pitchFamily="18" charset="0"/>
                <a:cs typeface="Times New Roman" panose="02020603050405020304" pitchFamily="18" charset="0"/>
              </a:rPr>
              <a:t>85 proc. mokinių ir 80 proc. tėvų teigia, kad mokiniai savo klasėje jaučiasi gerai.</a:t>
            </a:r>
          </a:p>
          <a:p>
            <a:r>
              <a:rPr lang="lt-LT" dirty="0" smtClean="0">
                <a:latin typeface="Times New Roman" panose="02020603050405020304" pitchFamily="18" charset="0"/>
                <a:cs typeface="Times New Roman" panose="02020603050405020304" pitchFamily="18" charset="0"/>
              </a:rPr>
              <a:t>85 proc. mokinių teigia, kad auklėtojas jais rūpinasi ir 83 proc. mokinių pasitiki savo klasės auklėtoju.</a:t>
            </a:r>
          </a:p>
          <a:p>
            <a:r>
              <a:rPr lang="lt-LT" dirty="0" smtClean="0">
                <a:latin typeface="Times New Roman" panose="02020603050405020304" pitchFamily="18" charset="0"/>
                <a:cs typeface="Times New Roman" panose="02020603050405020304" pitchFamily="18" charset="0"/>
              </a:rPr>
              <a:t>74 proc. mokinių teigia, kad mokykloje jaučiasi gerai ir patiria mokymosi džiaugsmą.</a:t>
            </a:r>
            <a:r>
              <a:rPr lang="lt-LT" dirty="0">
                <a:latin typeface="Times New Roman" panose="02020603050405020304" pitchFamily="18" charset="0"/>
                <a:cs typeface="Times New Roman" panose="02020603050405020304" pitchFamily="18" charset="0"/>
              </a:rPr>
              <a:t> (siekiamybė buvo 53 proc</a:t>
            </a:r>
            <a:r>
              <a:rPr lang="lt-LT" dirty="0" smtClean="0">
                <a:latin typeface="Times New Roman" panose="02020603050405020304" pitchFamily="18" charset="0"/>
                <a:cs typeface="Times New Roman" panose="02020603050405020304" pitchFamily="18" charset="0"/>
              </a:rPr>
              <a:t>.)</a:t>
            </a:r>
          </a:p>
          <a:p>
            <a:r>
              <a:rPr lang="lt-LT" dirty="0" smtClean="0">
                <a:latin typeface="Times New Roman" panose="02020603050405020304" pitchFamily="18" charset="0"/>
                <a:cs typeface="Times New Roman" panose="02020603050405020304" pitchFamily="18" charset="0"/>
              </a:rPr>
              <a:t>74 proc.</a:t>
            </a:r>
            <a:r>
              <a:rPr lang="lt-LT" dirty="0">
                <a:latin typeface="Times New Roman" panose="02020603050405020304" pitchFamily="18" charset="0"/>
                <a:cs typeface="Times New Roman" panose="02020603050405020304" pitchFamily="18" charset="0"/>
              </a:rPr>
              <a:t> </a:t>
            </a:r>
            <a:r>
              <a:rPr lang="lt-LT" dirty="0" smtClean="0">
                <a:latin typeface="Times New Roman" panose="02020603050405020304" pitchFamily="18" charset="0"/>
                <a:cs typeface="Times New Roman" panose="02020603050405020304" pitchFamily="18" charset="0"/>
              </a:rPr>
              <a:t>mokinių teigia, kad mokytojai leidžia </a:t>
            </a:r>
            <a:r>
              <a:rPr lang="lt-LT" dirty="0">
                <a:latin typeface="Times New Roman" panose="02020603050405020304" pitchFamily="18" charset="0"/>
                <a:cs typeface="Times New Roman" panose="02020603050405020304" pitchFamily="18" charset="0"/>
              </a:rPr>
              <a:t>klysti ir mokytis iš savo </a:t>
            </a:r>
            <a:r>
              <a:rPr lang="lt-LT" dirty="0" smtClean="0">
                <a:latin typeface="Times New Roman" panose="02020603050405020304" pitchFamily="18" charset="0"/>
                <a:cs typeface="Times New Roman" panose="02020603050405020304" pitchFamily="18" charset="0"/>
              </a:rPr>
              <a:t>klaidų. </a:t>
            </a:r>
            <a:endParaRPr lang="lt-LT" dirty="0" smtClean="0"/>
          </a:p>
        </p:txBody>
      </p:sp>
    </p:spTree>
    <p:extLst>
      <p:ext uri="{BB962C8B-B14F-4D97-AF65-F5344CB8AC3E}">
        <p14:creationId xmlns:p14="http://schemas.microsoft.com/office/powerpoint/2010/main" val="12893798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4000" b="1" dirty="0" smtClean="0">
                <a:latin typeface="Times New Roman" panose="02020603050405020304" pitchFamily="18" charset="0"/>
                <a:cs typeface="Times New Roman" panose="02020603050405020304" pitchFamily="18" charset="0"/>
              </a:rPr>
              <a:t>Išvados</a:t>
            </a:r>
            <a:endParaRPr lang="lt-LT" sz="4000"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a:bodyPr>
          <a:lstStyle/>
          <a:p>
            <a:r>
              <a:rPr lang="lt-LT" dirty="0" smtClean="0">
                <a:latin typeface="Times New Roman" panose="02020603050405020304" pitchFamily="18" charset="0"/>
                <a:cs typeface="Times New Roman" panose="02020603050405020304" pitchFamily="18" charset="0"/>
              </a:rPr>
              <a:t>69 proc. mokinių įsitraukia kuriant mokyklos gyvenimą, organizuojant mokyklos šventes.</a:t>
            </a:r>
          </a:p>
          <a:p>
            <a:r>
              <a:rPr lang="lt-LT" dirty="0" smtClean="0">
                <a:latin typeface="Times New Roman" panose="02020603050405020304" pitchFamily="18" charset="0"/>
                <a:cs typeface="Times New Roman" panose="02020603050405020304" pitchFamily="18" charset="0"/>
              </a:rPr>
              <a:t>70 proc. mokinių teigia, kad </a:t>
            </a:r>
            <a:r>
              <a:rPr lang="lt-LT" dirty="0" smtClean="0">
                <a:solidFill>
                  <a:prstClr val="black"/>
                </a:solidFill>
                <a:latin typeface="Times New Roman" panose="02020603050405020304" pitchFamily="18" charset="0"/>
                <a:cs typeface="Times New Roman" panose="02020603050405020304" pitchFamily="18" charset="0"/>
              </a:rPr>
              <a:t>mokytojai </a:t>
            </a:r>
            <a:r>
              <a:rPr lang="lt-LT" dirty="0">
                <a:solidFill>
                  <a:prstClr val="black"/>
                </a:solidFill>
                <a:latin typeface="Times New Roman" panose="02020603050405020304" pitchFamily="18" charset="0"/>
                <a:cs typeface="Times New Roman" panose="02020603050405020304" pitchFamily="18" charset="0"/>
              </a:rPr>
              <a:t>pamokos temas sieja su įvairiomis </a:t>
            </a:r>
            <a:r>
              <a:rPr lang="lt-LT" dirty="0" smtClean="0">
                <a:solidFill>
                  <a:prstClr val="black"/>
                </a:solidFill>
                <a:latin typeface="Times New Roman" panose="02020603050405020304" pitchFamily="18" charset="0"/>
                <a:cs typeface="Times New Roman" panose="02020603050405020304" pitchFamily="18" charset="0"/>
              </a:rPr>
              <a:t>profesijomis.</a:t>
            </a:r>
          </a:p>
          <a:p>
            <a:r>
              <a:rPr lang="lt-LT" dirty="0" smtClean="0">
                <a:solidFill>
                  <a:prstClr val="black"/>
                </a:solidFill>
                <a:latin typeface="Times New Roman" panose="02020603050405020304" pitchFamily="18" charset="0"/>
                <a:cs typeface="Times New Roman" panose="02020603050405020304" pitchFamily="18" charset="0"/>
              </a:rPr>
              <a:t>66 proc. tėvų teigia, kad </a:t>
            </a:r>
            <a:r>
              <a:rPr lang="lt-LT" dirty="0" smtClean="0">
                <a:solidFill>
                  <a:srgbClr val="212121"/>
                </a:solidFill>
                <a:latin typeface="Times New Roman" panose="02020603050405020304" pitchFamily="18" charset="0"/>
                <a:cs typeface="Times New Roman" panose="02020603050405020304" pitchFamily="18" charset="0"/>
              </a:rPr>
              <a:t>vaiko </a:t>
            </a:r>
            <a:r>
              <a:rPr lang="lt-LT" dirty="0">
                <a:solidFill>
                  <a:srgbClr val="212121"/>
                </a:solidFill>
                <a:latin typeface="Times New Roman" panose="02020603050405020304" pitchFamily="18" charset="0"/>
                <a:cs typeface="Times New Roman" panose="02020603050405020304" pitchFamily="18" charset="0"/>
              </a:rPr>
              <a:t>klasės mokiniai gerai </a:t>
            </a:r>
            <a:r>
              <a:rPr lang="lt-LT" dirty="0" smtClean="0">
                <a:solidFill>
                  <a:srgbClr val="212121"/>
                </a:solidFill>
                <a:latin typeface="Times New Roman" panose="02020603050405020304" pitchFamily="18" charset="0"/>
                <a:cs typeface="Times New Roman" panose="02020603050405020304" pitchFamily="18" charset="0"/>
              </a:rPr>
              <a:t>sutaria, 71 proc. mokinių pasitiki savo bendraklasiais.</a:t>
            </a:r>
          </a:p>
          <a:p>
            <a:pPr marL="0" lvl="0" indent="0">
              <a:spcBef>
                <a:spcPts val="0"/>
              </a:spcBef>
              <a:buNone/>
            </a:pPr>
            <a:endParaRPr lang="lt-LT" dirty="0">
              <a:solidFill>
                <a:prstClr val="black"/>
              </a:solidFill>
              <a:cs typeface="Times New Roman" panose="02020603050405020304" pitchFamily="18" charset="0"/>
            </a:endParaRPr>
          </a:p>
          <a:p>
            <a:pPr marL="0" lvl="0" indent="0">
              <a:spcBef>
                <a:spcPts val="0"/>
              </a:spcBef>
              <a:buNone/>
            </a:pPr>
            <a:endParaRPr lang="lt-LT" sz="1600" dirty="0">
              <a:solidFill>
                <a:prstClr val="black"/>
              </a:solidFill>
              <a:latin typeface="Times New Roman" panose="02020603050405020304" pitchFamily="18" charset="0"/>
              <a:cs typeface="Times New Roman" panose="02020603050405020304" pitchFamily="18" charset="0"/>
            </a:endParaRPr>
          </a:p>
          <a:p>
            <a:endParaRPr lang="lt-LT" dirty="0" smtClean="0"/>
          </a:p>
          <a:p>
            <a:endParaRPr lang="lt-LT" dirty="0"/>
          </a:p>
        </p:txBody>
      </p:sp>
    </p:spTree>
    <p:extLst>
      <p:ext uri="{BB962C8B-B14F-4D97-AF65-F5344CB8AC3E}">
        <p14:creationId xmlns:p14="http://schemas.microsoft.com/office/powerpoint/2010/main" val="34726732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4000" b="1" dirty="0" smtClean="0">
                <a:latin typeface="Times New Roman" panose="02020603050405020304" pitchFamily="18" charset="0"/>
                <a:cs typeface="Times New Roman" panose="02020603050405020304" pitchFamily="18" charset="0"/>
              </a:rPr>
              <a:t>Siūlymai</a:t>
            </a:r>
            <a:endParaRPr lang="lt-LT" sz="4000"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lnSpcReduction="10000"/>
          </a:bodyPr>
          <a:lstStyle/>
          <a:p>
            <a:r>
              <a:rPr lang="lt-LT" dirty="0" smtClean="0">
                <a:latin typeface="Times New Roman" panose="02020603050405020304" pitchFamily="18" charset="0"/>
                <a:cs typeface="Times New Roman" panose="02020603050405020304" pitchFamily="18" charset="0"/>
              </a:rPr>
              <a:t>Siekti, kad kuo daugiau mokinių įsitrauktų į organizuojamus mokyklos renginius.</a:t>
            </a:r>
          </a:p>
          <a:p>
            <a:r>
              <a:rPr lang="lt-LT" dirty="0" smtClean="0">
                <a:latin typeface="Times New Roman" panose="02020603050405020304" pitchFamily="18" charset="0"/>
                <a:cs typeface="Times New Roman" panose="02020603050405020304" pitchFamily="18" charset="0"/>
              </a:rPr>
              <a:t>Stiprinti mokinių tarpusavio santykius, organizuojant daugiau bendrų klasės veiklų.</a:t>
            </a:r>
          </a:p>
          <a:p>
            <a:r>
              <a:rPr lang="lt-LT" dirty="0" smtClean="0">
                <a:latin typeface="Times New Roman" panose="02020603050405020304" pitchFamily="18" charset="0"/>
                <a:cs typeface="Times New Roman" panose="02020603050405020304" pitchFamily="18" charset="0"/>
              </a:rPr>
              <a:t>Pamokų temas dažniau sieti su profesijomis ir gyvenimiška aplinka.</a:t>
            </a:r>
          </a:p>
          <a:p>
            <a:r>
              <a:rPr lang="lt-LT" dirty="0" smtClean="0">
                <a:latin typeface="Times New Roman" panose="02020603050405020304" pitchFamily="18" charset="0"/>
                <a:cs typeface="Times New Roman" panose="02020603050405020304" pitchFamily="18" charset="0"/>
              </a:rPr>
              <a:t>Priimti susitarimus dėl mokinių pagarbaus/tinkamo  elgesio pamokose ir mokykloje.</a:t>
            </a:r>
          </a:p>
          <a:p>
            <a:endParaRPr lang="lt-LT" dirty="0" smtClean="0"/>
          </a:p>
          <a:p>
            <a:endParaRPr lang="lt-LT" dirty="0" smtClean="0"/>
          </a:p>
          <a:p>
            <a:endParaRPr lang="lt-LT" dirty="0"/>
          </a:p>
        </p:txBody>
      </p:sp>
    </p:spTree>
    <p:extLst>
      <p:ext uri="{BB962C8B-B14F-4D97-AF65-F5344CB8AC3E}">
        <p14:creationId xmlns:p14="http://schemas.microsoft.com/office/powerpoint/2010/main" val="834829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endParaRPr lang="lt-LT"/>
          </a:p>
        </p:txBody>
      </p:sp>
      <p:sp>
        <p:nvSpPr>
          <p:cNvPr id="3" name="Turinio vietos rezervavimo ženklas 2"/>
          <p:cNvSpPr>
            <a:spLocks noGrp="1"/>
          </p:cNvSpPr>
          <p:nvPr>
            <p:ph idx="1"/>
          </p:nvPr>
        </p:nvSpPr>
        <p:spPr/>
        <p:txBody>
          <a:bodyPr/>
          <a:lstStyle/>
          <a:p>
            <a:pPr marL="0" indent="0">
              <a:buNone/>
            </a:pPr>
            <a:r>
              <a:rPr lang="lt-LT" b="1" dirty="0" smtClean="0">
                <a:latin typeface="Times New Roman" panose="02020603050405020304" pitchFamily="18" charset="0"/>
                <a:cs typeface="Times New Roman" panose="02020603050405020304" pitchFamily="18" charset="0"/>
              </a:rPr>
              <a:t>Sritis. </a:t>
            </a:r>
            <a:r>
              <a:rPr lang="lt-LT" dirty="0" err="1" smtClean="0">
                <a:latin typeface="Times New Roman" panose="02020603050405020304" pitchFamily="18" charset="0"/>
                <a:cs typeface="Times New Roman" panose="02020603050405020304" pitchFamily="18" charset="0"/>
              </a:rPr>
              <a:t>Ugdymas(is</a:t>
            </a:r>
            <a:r>
              <a:rPr lang="lt-LT" dirty="0" smtClean="0">
                <a:latin typeface="Times New Roman" panose="02020603050405020304" pitchFamily="18" charset="0"/>
                <a:cs typeface="Times New Roman" panose="02020603050405020304" pitchFamily="18" charset="0"/>
              </a:rPr>
              <a:t>) ir mokinių patirtys.</a:t>
            </a:r>
          </a:p>
          <a:p>
            <a:pPr marL="0" indent="0">
              <a:buNone/>
            </a:pPr>
            <a:r>
              <a:rPr lang="lt-LT" b="1" dirty="0" smtClean="0">
                <a:latin typeface="Times New Roman" panose="02020603050405020304" pitchFamily="18" charset="0"/>
                <a:cs typeface="Times New Roman" panose="02020603050405020304" pitchFamily="18" charset="0"/>
              </a:rPr>
              <a:t>Tema. </a:t>
            </a:r>
            <a:r>
              <a:rPr lang="lt-LT" dirty="0" smtClean="0">
                <a:latin typeface="Times New Roman" panose="02020603050405020304" pitchFamily="18" charset="0"/>
                <a:cs typeface="Times New Roman" panose="02020603050405020304" pitchFamily="18" charset="0"/>
              </a:rPr>
              <a:t>Vadovavimas mokymuisi.</a:t>
            </a:r>
          </a:p>
          <a:p>
            <a:pPr marL="0" indent="0">
              <a:buNone/>
            </a:pPr>
            <a:r>
              <a:rPr lang="lt-LT" b="1" dirty="0" smtClean="0">
                <a:latin typeface="Times New Roman" panose="02020603050405020304" pitchFamily="18" charset="0"/>
                <a:cs typeface="Times New Roman" panose="02020603050405020304" pitchFamily="18" charset="0"/>
              </a:rPr>
              <a:t>Rodiklis. </a:t>
            </a:r>
            <a:r>
              <a:rPr lang="lt-LT" dirty="0" smtClean="0">
                <a:latin typeface="Times New Roman" panose="02020603050405020304" pitchFamily="18" charset="0"/>
                <a:cs typeface="Times New Roman" panose="02020603050405020304" pitchFamily="18" charset="0"/>
              </a:rPr>
              <a:t>Mokymosi lūkesčiai ir mokinių skatinimas.</a:t>
            </a:r>
          </a:p>
          <a:p>
            <a:pPr marL="0" indent="0">
              <a:buNone/>
            </a:pPr>
            <a:r>
              <a:rPr lang="lt-LT" b="1" dirty="0" smtClean="0">
                <a:latin typeface="Times New Roman" panose="02020603050405020304" pitchFamily="18" charset="0"/>
                <a:cs typeface="Times New Roman" panose="02020603050405020304" pitchFamily="18" charset="0"/>
              </a:rPr>
              <a:t>Raktiniai žodžiai.</a:t>
            </a:r>
            <a:r>
              <a:rPr lang="lt-LT" dirty="0" smtClean="0">
                <a:latin typeface="Times New Roman" panose="02020603050405020304" pitchFamily="18" charset="0"/>
                <a:cs typeface="Times New Roman" panose="02020603050405020304" pitchFamily="18" charset="0"/>
              </a:rPr>
              <a:t> Mokymosi džiaugsmas.</a:t>
            </a:r>
            <a:endParaRPr lang="lt-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060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endParaRPr lang="lt-LT"/>
          </a:p>
        </p:txBody>
      </p:sp>
      <p:sp>
        <p:nvSpPr>
          <p:cNvPr id="3" name="Turinio vietos rezervavimo ženklas 2"/>
          <p:cNvSpPr>
            <a:spLocks noGrp="1"/>
          </p:cNvSpPr>
          <p:nvPr>
            <p:ph idx="1"/>
          </p:nvPr>
        </p:nvSpPr>
        <p:spPr/>
        <p:txBody>
          <a:bodyPr/>
          <a:lstStyle/>
          <a:p>
            <a:pPr marL="0" indent="0">
              <a:buNone/>
            </a:pPr>
            <a:r>
              <a:rPr lang="lt-LT" b="1" dirty="0" smtClean="0">
                <a:latin typeface="Times New Roman" panose="02020603050405020304" pitchFamily="18" charset="0"/>
                <a:cs typeface="Times New Roman" panose="02020603050405020304" pitchFamily="18" charset="0"/>
              </a:rPr>
              <a:t>Tikslas. </a:t>
            </a:r>
            <a:r>
              <a:rPr lang="lt-LT" dirty="0" smtClean="0">
                <a:latin typeface="Times New Roman" panose="02020603050405020304" pitchFamily="18" charset="0"/>
                <a:cs typeface="Times New Roman" panose="02020603050405020304" pitchFamily="18" charset="0"/>
              </a:rPr>
              <a:t>Išsiaiškinti, ar mokytojai planuoja ir parenka prasmingas veiklas, kurios sudaro sąlygas kurti idėjas ir jas įgyvendinti, išgyventi pažinimo ir kūrybos džiaugsmą, taip pat patirti mokymosi sėkmę, ar mokiniai skatinami džiaugtis savo ir kitų darbais, pasiekimais ir pažanga, ar leidžiama bandyti ir klysti, taisyti klaidas ir iš jų mokytis.</a:t>
            </a:r>
            <a:endParaRPr lang="lt-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8046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ntraštė 1"/>
          <p:cNvSpPr>
            <a:spLocks noGrp="1"/>
          </p:cNvSpPr>
          <p:nvPr>
            <p:ph type="title"/>
          </p:nvPr>
        </p:nvSpPr>
        <p:spPr/>
        <p:txBody>
          <a:bodyPr/>
          <a:lstStyle/>
          <a:p>
            <a:endParaRPr lang="lt-LT" altLang="lt-LT" smtClean="0"/>
          </a:p>
        </p:txBody>
      </p:sp>
      <p:sp>
        <p:nvSpPr>
          <p:cNvPr id="18435" name="Turinio vietos rezervavimo ženklas 2"/>
          <p:cNvSpPr>
            <a:spLocks noGrp="1"/>
          </p:cNvSpPr>
          <p:nvPr>
            <p:ph idx="1"/>
          </p:nvPr>
        </p:nvSpPr>
        <p:spPr/>
        <p:txBody>
          <a:bodyPr/>
          <a:lstStyle/>
          <a:p>
            <a:pPr>
              <a:buFont typeface="Arial" charset="0"/>
              <a:buNone/>
            </a:pPr>
            <a:r>
              <a:rPr lang="lt-LT" altLang="lt-LT" dirty="0" smtClean="0">
                <a:latin typeface="Times New Roman" pitchFamily="18" charset="0"/>
                <a:cs typeface="Times New Roman" pitchFamily="18" charset="0"/>
              </a:rPr>
              <a:t>       Dėkojame mokiniams, mokytojams ir tėvams, dalyvavusiems gimnazijos veiklos kokybės įsivertinime.</a:t>
            </a:r>
          </a:p>
          <a:p>
            <a:pPr>
              <a:buFont typeface="Arial" charset="0"/>
              <a:buNone/>
            </a:pPr>
            <a:endParaRPr lang="lt-LT" altLang="lt-LT" dirty="0" smtClean="0"/>
          </a:p>
        </p:txBody>
      </p:sp>
    </p:spTree>
    <p:extLst>
      <p:ext uri="{BB962C8B-B14F-4D97-AF65-F5344CB8AC3E}">
        <p14:creationId xmlns:p14="http://schemas.microsoft.com/office/powerpoint/2010/main" val="3917622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562074"/>
          </a:xfrm>
        </p:spPr>
        <p:txBody>
          <a:bodyPr>
            <a:normAutofit/>
          </a:bodyPr>
          <a:lstStyle/>
          <a:p>
            <a:r>
              <a:rPr lang="lt-LT" sz="2900" b="1" dirty="0" smtClean="0">
                <a:latin typeface="Times New Roman" panose="02020603050405020304" pitchFamily="18" charset="0"/>
                <a:cs typeface="Times New Roman" panose="02020603050405020304" pitchFamily="18" charset="0"/>
              </a:rPr>
              <a:t>Mokytojų aukščiausiai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77722426"/>
              </p:ext>
            </p:extLst>
          </p:nvPr>
        </p:nvGraphicFramePr>
        <p:xfrm>
          <a:off x="457200" y="764704"/>
          <a:ext cx="8219256" cy="6248877"/>
        </p:xfrm>
        <a:graphic>
          <a:graphicData uri="http://schemas.openxmlformats.org/drawingml/2006/table">
            <a:tbl>
              <a:tblPr firstRow="1" bandRow="1">
                <a:tableStyleId>{5940675A-B579-460E-94D1-54222C63F5DA}</a:tableStyleId>
              </a:tblPr>
              <a:tblGrid>
                <a:gridCol w="4546848"/>
                <a:gridCol w="1872208"/>
                <a:gridCol w="1800200"/>
              </a:tblGrid>
              <a:tr h="1008112">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r>
                        <a:rPr kumimoji="0" lang="lt-LT" sz="20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Ko gero, sutinku</a:t>
                      </a:r>
                    </a:p>
                  </a:txBody>
                  <a:tcPr/>
                </a:tc>
                <a:tc>
                  <a:txBody>
                    <a:bodyPr/>
                    <a:lstStyle/>
                    <a:p>
                      <a:r>
                        <a:rPr lang="lt-LT" sz="2000" b="1" dirty="0" smtClean="0">
                          <a:latin typeface="Times New Roman" panose="02020603050405020304" pitchFamily="18" charset="0"/>
                          <a:cs typeface="Times New Roman" panose="02020603050405020304" pitchFamily="18" charset="0"/>
                        </a:rPr>
                        <a:t>Visiškai nesutinku/ Ko gero nesutinku</a:t>
                      </a:r>
                      <a:endParaRPr lang="lt-LT" sz="2000" b="1" dirty="0">
                        <a:latin typeface="Times New Roman" panose="02020603050405020304" pitchFamily="18" charset="0"/>
                        <a:cs typeface="Times New Roman" panose="02020603050405020304" pitchFamily="18" charset="0"/>
                      </a:endParaRPr>
                    </a:p>
                  </a:txBody>
                  <a:tcPr/>
                </a:tc>
              </a:tr>
              <a:tr h="512040">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Man svarbu, kad mokiniams sektųsi.</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1379450">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Mokykloje mes gyvename turiningą gyvenimą, kuriame  gausu švenčių, sporto ir meno renginių.</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945745">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Per pamokas ieškome atsakymų į mokinių užduotus klausimus.</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945745">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Mokinius skatinu džiaugtis savo ir kitų darbais, pasiekimais.</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dirty="0" smtClean="0">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512040">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Aš skatinu mokinius spręsti problemas.</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dirty="0" smtClean="0">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945745">
                <a:tc>
                  <a:txBody>
                    <a:bodyPr/>
                    <a:lstStyle/>
                    <a:p>
                      <a:pPr>
                        <a:lnSpc>
                          <a:spcPct val="115000"/>
                        </a:lnSpc>
                        <a:spcAft>
                          <a:spcPts val="0"/>
                        </a:spcAft>
                      </a:pPr>
                      <a:r>
                        <a:rPr lang="lt-LT" sz="2000" kern="1200">
                          <a:solidFill>
                            <a:srgbClr val="212121"/>
                          </a:solidFill>
                          <a:effectLst/>
                          <a:latin typeface="Times New Roman" panose="02020603050405020304" pitchFamily="18" charset="0"/>
                          <a:ea typeface="Times New Roman"/>
                          <a:cs typeface="Times New Roman" panose="02020603050405020304" pitchFamily="18" charset="0"/>
                        </a:rPr>
                        <a:t>Mokykloje siekiame veiksmingų sprendimų.</a:t>
                      </a:r>
                      <a:endParaRPr lang="lt-LT" sz="200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dirty="0" smtClean="0">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723185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562074"/>
          </a:xfrm>
        </p:spPr>
        <p:txBody>
          <a:bodyPr>
            <a:normAutofit/>
          </a:bodyPr>
          <a:lstStyle/>
          <a:p>
            <a:r>
              <a:rPr lang="lt-LT" sz="2900" b="1" dirty="0" smtClean="0">
                <a:latin typeface="Times New Roman" panose="02020603050405020304" pitchFamily="18" charset="0"/>
                <a:cs typeface="Times New Roman" panose="02020603050405020304" pitchFamily="18" charset="0"/>
              </a:rPr>
              <a:t>Mokytojų aukščiausiai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239353231"/>
              </p:ext>
            </p:extLst>
          </p:nvPr>
        </p:nvGraphicFramePr>
        <p:xfrm>
          <a:off x="457200" y="764704"/>
          <a:ext cx="8219256" cy="4959424"/>
        </p:xfrm>
        <a:graphic>
          <a:graphicData uri="http://schemas.openxmlformats.org/drawingml/2006/table">
            <a:tbl>
              <a:tblPr firstRow="1" bandRow="1">
                <a:tableStyleId>{5940675A-B579-460E-94D1-54222C63F5DA}</a:tableStyleId>
              </a:tblPr>
              <a:tblGrid>
                <a:gridCol w="4546848"/>
                <a:gridCol w="1872208"/>
                <a:gridCol w="1800200"/>
              </a:tblGrid>
              <a:tr h="1008112">
                <a:tc>
                  <a:txBody>
                    <a:bodyPr/>
                    <a:lstStyle/>
                    <a:p>
                      <a:r>
                        <a:rPr lang="lt-LT" sz="2000" b="1" dirty="0" smtClean="0">
                          <a:latin typeface="Times New Roman" panose="02020603050405020304" pitchFamily="18" charset="0"/>
                          <a:cs typeface="Times New Roman" panose="02020603050405020304" pitchFamily="18" charset="0"/>
                        </a:rPr>
                        <a:t>Teiginys </a:t>
                      </a:r>
                      <a:endParaRPr lang="lt-LT" sz="2000"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2000" b="1" dirty="0" smtClean="0">
                          <a:latin typeface="Times New Roman" panose="02020603050405020304" pitchFamily="18" charset="0"/>
                          <a:cs typeface="Times New Roman" panose="02020603050405020304" pitchFamily="18" charset="0"/>
                        </a:rPr>
                        <a:t>Visiškai</a:t>
                      </a:r>
                      <a:r>
                        <a:rPr lang="lt-LT" sz="2000" b="1" baseline="0" dirty="0" smtClean="0">
                          <a:latin typeface="Times New Roman" panose="02020603050405020304" pitchFamily="18" charset="0"/>
                          <a:cs typeface="Times New Roman" panose="02020603050405020304" pitchFamily="18" charset="0"/>
                        </a:rPr>
                        <a:t> s</a:t>
                      </a:r>
                      <a:r>
                        <a:rPr lang="lt-LT" sz="2000" b="1" dirty="0" smtClean="0">
                          <a:latin typeface="Times New Roman" panose="02020603050405020304" pitchFamily="18" charset="0"/>
                          <a:cs typeface="Times New Roman" panose="02020603050405020304" pitchFamily="18" charset="0"/>
                        </a:rPr>
                        <a:t>utinku/</a:t>
                      </a:r>
                      <a:r>
                        <a:rPr kumimoji="0" lang="lt-LT" sz="20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Ko gero, sutinku</a:t>
                      </a:r>
                    </a:p>
                  </a:txBody>
                  <a:tcPr/>
                </a:tc>
                <a:tc>
                  <a:txBody>
                    <a:bodyPr/>
                    <a:lstStyle/>
                    <a:p>
                      <a:r>
                        <a:rPr lang="lt-LT" sz="2000" b="1" dirty="0" smtClean="0">
                          <a:latin typeface="Times New Roman" panose="02020603050405020304" pitchFamily="18" charset="0"/>
                          <a:cs typeface="Times New Roman" panose="02020603050405020304" pitchFamily="18" charset="0"/>
                        </a:rPr>
                        <a:t>Visiškai nesutinku/ Ko gero nesutinku</a:t>
                      </a:r>
                      <a:endParaRPr lang="lt-LT" sz="2000" b="1" dirty="0">
                        <a:latin typeface="Times New Roman" panose="02020603050405020304" pitchFamily="18" charset="0"/>
                        <a:cs typeface="Times New Roman" panose="02020603050405020304" pitchFamily="18" charset="0"/>
                      </a:endParaRPr>
                    </a:p>
                  </a:txBody>
                  <a:tcPr/>
                </a:tc>
              </a:tr>
              <a:tr h="51204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lt-LT"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a:cs typeface="Times New Roman" panose="02020603050405020304" pitchFamily="18" charset="0"/>
                        </a:rPr>
                        <a:t>Mokykloje aš jaučiuosi gerai.</a:t>
                      </a: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856112">
                <a:tc>
                  <a:txBody>
                    <a:bodyPr/>
                    <a:lstStyle/>
                    <a:p>
                      <a:pPr>
                        <a:lnSpc>
                          <a:spcPct val="115000"/>
                        </a:lnSpc>
                        <a:spcAft>
                          <a:spcPts val="0"/>
                        </a:spcAft>
                      </a:pPr>
                      <a:r>
                        <a:rPr lang="lt-LT" sz="2000" b="0" i="0" dirty="0" smtClean="0">
                          <a:solidFill>
                            <a:srgbClr val="515151"/>
                          </a:solidFill>
                          <a:effectLst/>
                          <a:latin typeface="Times New Roman" panose="02020603050405020304" pitchFamily="18" charset="0"/>
                          <a:cs typeface="Times New Roman" panose="02020603050405020304" pitchFamily="18" charset="0"/>
                        </a:rPr>
                        <a:t>Mokykloje tarpusavio santykiai grindžiami pagarba ir pasitikėjimu.</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494415">
                <a:tc>
                  <a:txBody>
                    <a:bodyPr/>
                    <a:lstStyle/>
                    <a:p>
                      <a:pPr>
                        <a:lnSpc>
                          <a:spcPct val="115000"/>
                        </a:lnSpc>
                        <a:spcAft>
                          <a:spcPts val="0"/>
                        </a:spcAft>
                      </a:pPr>
                      <a:r>
                        <a:rPr lang="fi-FI" sz="2000" b="0" i="0" dirty="0" smtClean="0">
                          <a:solidFill>
                            <a:srgbClr val="515151"/>
                          </a:solidFill>
                          <a:effectLst/>
                          <a:latin typeface="Times New Roman" panose="02020603050405020304" pitchFamily="18" charset="0"/>
                          <a:cs typeface="Times New Roman" panose="02020603050405020304" pitchFamily="18" charset="0"/>
                        </a:rPr>
                        <a:t>Mokiniai iš manęs sulaukia palaikymo.</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dirty="0" smtClean="0">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512040">
                <a:tc>
                  <a:txBody>
                    <a:bodyPr/>
                    <a:lstStyle/>
                    <a:p>
                      <a:pPr>
                        <a:lnSpc>
                          <a:spcPct val="115000"/>
                        </a:lnSpc>
                        <a:spcAft>
                          <a:spcPts val="0"/>
                        </a:spcAft>
                      </a:pPr>
                      <a:r>
                        <a:rPr lang="lt-LT" sz="2000" b="0" i="0" dirty="0" smtClean="0">
                          <a:solidFill>
                            <a:srgbClr val="515151"/>
                          </a:solidFill>
                          <a:effectLst/>
                          <a:latin typeface="Times New Roman" panose="02020603050405020304" pitchFamily="18" charset="0"/>
                          <a:cs typeface="Times New Roman" panose="02020603050405020304" pitchFamily="18" charset="0"/>
                        </a:rPr>
                        <a:t>Mokiniai turi galimybę dalyvauti mokyklos būrelių (pvz., sporto, muzikos, teatro) veikloje.</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dirty="0" smtClean="0">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r h="945745">
                <a:tc>
                  <a:txBody>
                    <a:bodyPr/>
                    <a:lstStyle/>
                    <a:p>
                      <a:pPr>
                        <a:lnSpc>
                          <a:spcPct val="115000"/>
                        </a:lnSpc>
                        <a:spcAft>
                          <a:spcPts val="0"/>
                        </a:spcAft>
                      </a:pPr>
                      <a:r>
                        <a:rPr lang="lt-LT" sz="2000" b="0" i="0" dirty="0" smtClean="0">
                          <a:solidFill>
                            <a:srgbClr val="515151"/>
                          </a:solidFill>
                          <a:effectLst/>
                          <a:latin typeface="Times New Roman" panose="02020603050405020304" pitchFamily="18" charset="0"/>
                          <a:cs typeface="Times New Roman" panose="02020603050405020304" pitchFamily="18" charset="0"/>
                        </a:rPr>
                        <a:t>Klasės ir pamokos taisykles mes kuriame kartu su mokiniais.</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dirty="0" smtClean="0">
                          <a:effectLst/>
                          <a:latin typeface="Times New Roman" panose="02020603050405020304" pitchFamily="18" charset="0"/>
                          <a:ea typeface="Calibri"/>
                          <a:cs typeface="Times New Roman" panose="02020603050405020304" pitchFamily="18" charset="0"/>
                        </a:rPr>
                        <a:t>100</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r>
                        <a:rPr lang="lt-LT" sz="2000" dirty="0" smtClean="0">
                          <a:latin typeface="Times New Roman" panose="02020603050405020304" pitchFamily="18" charset="0"/>
                          <a:cs typeface="Times New Roman" panose="02020603050405020304" pitchFamily="18" charset="0"/>
                        </a:rPr>
                        <a:t>-</a:t>
                      </a:r>
                      <a:endParaRPr lang="lt-LT"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874823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634082"/>
          </a:xfrm>
        </p:spPr>
        <p:txBody>
          <a:bodyPr>
            <a:normAutofit/>
          </a:bodyPr>
          <a:lstStyle/>
          <a:p>
            <a:r>
              <a:rPr lang="lt-LT" sz="2900" b="1" dirty="0" smtClean="0">
                <a:latin typeface="Times New Roman" panose="02020603050405020304" pitchFamily="18" charset="0"/>
                <a:cs typeface="Times New Roman" panose="02020603050405020304" pitchFamily="18" charset="0"/>
              </a:rPr>
              <a:t>Mokytojų žemiausiai vertinami teiginiai (proc.)</a:t>
            </a:r>
            <a:endParaRPr lang="lt-LT" sz="29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956500291"/>
              </p:ext>
            </p:extLst>
          </p:nvPr>
        </p:nvGraphicFramePr>
        <p:xfrm>
          <a:off x="457200" y="792862"/>
          <a:ext cx="8219256" cy="6205856"/>
        </p:xfrm>
        <a:graphic>
          <a:graphicData uri="http://schemas.openxmlformats.org/drawingml/2006/table">
            <a:tbl>
              <a:tblPr firstRow="1" bandRow="1">
                <a:tableStyleId>{5940675A-B579-460E-94D1-54222C63F5DA}</a:tableStyleId>
              </a:tblPr>
              <a:tblGrid>
                <a:gridCol w="4618856"/>
                <a:gridCol w="1800200"/>
                <a:gridCol w="1800200"/>
              </a:tblGrid>
              <a:tr h="1008114">
                <a:tc>
                  <a:txBody>
                    <a:bodyPr/>
                    <a:lstStyle/>
                    <a:p>
                      <a:r>
                        <a:rPr lang="lt-LT" sz="1800" b="1" dirty="0" smtClean="0">
                          <a:latin typeface="Times New Roman" panose="02020603050405020304" pitchFamily="18" charset="0"/>
                          <a:cs typeface="Times New Roman" panose="02020603050405020304" pitchFamily="18" charset="0"/>
                        </a:rPr>
                        <a:t>Teiginys </a:t>
                      </a:r>
                      <a:endParaRPr lang="lt-LT" sz="1800"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anose="02020603050405020304" pitchFamily="18" charset="0"/>
                          <a:cs typeface="Times New Roman" panose="02020603050405020304" pitchFamily="18" charset="0"/>
                        </a:rPr>
                        <a:t>Visiškai</a:t>
                      </a:r>
                      <a:r>
                        <a:rPr lang="lt-LT" sz="1800" b="1" baseline="0" dirty="0" smtClean="0">
                          <a:latin typeface="Times New Roman" panose="02020603050405020304" pitchFamily="18" charset="0"/>
                          <a:cs typeface="Times New Roman" panose="02020603050405020304" pitchFamily="18" charset="0"/>
                        </a:rPr>
                        <a:t> s</a:t>
                      </a:r>
                      <a:r>
                        <a:rPr lang="lt-LT" sz="1800" b="1" dirty="0" smtClean="0">
                          <a:latin typeface="Times New Roman" panose="02020603050405020304" pitchFamily="18" charset="0"/>
                          <a:cs typeface="Times New Roman" panose="02020603050405020304" pitchFamily="18" charset="0"/>
                        </a:rPr>
                        <a:t>utinku/</a:t>
                      </a:r>
                      <a:r>
                        <a:rPr kumimoji="0" lang="lt-LT" sz="18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Ko gero, sutinku</a:t>
                      </a:r>
                    </a:p>
                  </a:txBody>
                  <a:tcPr/>
                </a:tc>
                <a:tc>
                  <a:txBody>
                    <a:bodyPr/>
                    <a:lstStyle/>
                    <a:p>
                      <a:r>
                        <a:rPr lang="lt-LT" sz="1800" b="1" dirty="0" smtClean="0">
                          <a:latin typeface="Times New Roman" panose="02020603050405020304" pitchFamily="18" charset="0"/>
                          <a:cs typeface="Times New Roman" panose="02020603050405020304" pitchFamily="18" charset="0"/>
                        </a:rPr>
                        <a:t>Visiškai nesutinku/ Ko gero nesutinku</a:t>
                      </a:r>
                      <a:endParaRPr lang="lt-LT" sz="1800" b="1" dirty="0">
                        <a:latin typeface="Times New Roman" panose="02020603050405020304" pitchFamily="18" charset="0"/>
                        <a:cs typeface="Times New Roman" panose="02020603050405020304" pitchFamily="18" charset="0"/>
                      </a:endParaRPr>
                    </a:p>
                  </a:txBody>
                  <a:tcPr/>
                </a:tc>
              </a:tr>
              <a:tr h="792088">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Gebu veiksmingai sudrausminti mokinius, jei prireikia.</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Times New Roman"/>
                          <a:cs typeface="Times New Roman" panose="02020603050405020304" pitchFamily="18" charset="0"/>
                        </a:rPr>
                        <a:t>82</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a:solidFill>
                            <a:srgbClr val="000000"/>
                          </a:solidFill>
                          <a:effectLst/>
                          <a:latin typeface="Times New Roman" panose="02020603050405020304" pitchFamily="18" charset="0"/>
                          <a:ea typeface="Times New Roman"/>
                          <a:cs typeface="Times New Roman" panose="02020603050405020304" pitchFamily="18" charset="0"/>
                        </a:rPr>
                        <a:t>8</a:t>
                      </a:r>
                      <a:endParaRPr lang="lt-LT" sz="2000">
                        <a:effectLst/>
                        <a:latin typeface="Times New Roman" panose="02020603050405020304" pitchFamily="18" charset="0"/>
                        <a:ea typeface="Calibri"/>
                        <a:cs typeface="Times New Roman" panose="02020603050405020304" pitchFamily="18" charset="0"/>
                      </a:endParaRPr>
                    </a:p>
                  </a:txBody>
                  <a:tcPr/>
                </a:tc>
              </a:tr>
              <a:tr h="792088">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Kiekvienas mokinys, mokydamasis mano dalyko, gali padaryti pažangą.</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a:solidFill>
                            <a:srgbClr val="000000"/>
                          </a:solidFill>
                          <a:effectLst/>
                          <a:latin typeface="Times New Roman" panose="02020603050405020304" pitchFamily="18" charset="0"/>
                          <a:ea typeface="Times New Roman"/>
                          <a:cs typeface="Times New Roman" panose="02020603050405020304" pitchFamily="18" charset="0"/>
                        </a:rPr>
                        <a:t>96</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a:solidFill>
                            <a:srgbClr val="000000"/>
                          </a:solidFill>
                          <a:effectLst/>
                          <a:latin typeface="Times New Roman" panose="02020603050405020304" pitchFamily="18" charset="0"/>
                          <a:ea typeface="Times New Roman"/>
                          <a:cs typeface="Times New Roman" panose="02020603050405020304" pitchFamily="18" charset="0"/>
                        </a:rPr>
                        <a:t>4</a:t>
                      </a:r>
                      <a:endParaRPr lang="lt-LT" sz="2000" dirty="0">
                        <a:effectLst/>
                        <a:latin typeface="Times New Roman" panose="02020603050405020304" pitchFamily="18" charset="0"/>
                        <a:ea typeface="Calibri"/>
                        <a:cs typeface="Times New Roman" panose="02020603050405020304" pitchFamily="18" charset="0"/>
                      </a:endParaRPr>
                    </a:p>
                  </a:txBody>
                  <a:tcPr/>
                </a:tc>
              </a:tr>
              <a:tr h="720080">
                <a:tc>
                  <a:txBody>
                    <a:bodyPr/>
                    <a:lstStyle/>
                    <a:p>
                      <a:pPr>
                        <a:lnSpc>
                          <a:spcPct val="115000"/>
                        </a:lnSpc>
                        <a:spcAft>
                          <a:spcPts val="0"/>
                        </a:spcAft>
                      </a:pPr>
                      <a:r>
                        <a:rPr lang="lt-LT" sz="2000" kern="1200" dirty="0">
                          <a:solidFill>
                            <a:srgbClr val="212121"/>
                          </a:solidFill>
                          <a:effectLst/>
                          <a:latin typeface="Times New Roman" panose="02020603050405020304" pitchFamily="18" charset="0"/>
                          <a:ea typeface="Times New Roman"/>
                          <a:cs typeface="Times New Roman" panose="02020603050405020304" pitchFamily="18" charset="0"/>
                        </a:rPr>
                        <a:t>Probleminius atvejus sprendžiame kartu su kitais kolegomis.</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a:solidFill>
                            <a:srgbClr val="000000"/>
                          </a:solidFill>
                          <a:effectLst/>
                          <a:latin typeface="Times New Roman" panose="02020603050405020304" pitchFamily="18" charset="0"/>
                          <a:ea typeface="Times New Roman"/>
                          <a:cs typeface="Times New Roman" panose="02020603050405020304" pitchFamily="18" charset="0"/>
                        </a:rPr>
                        <a:t>96</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a:solidFill>
                            <a:srgbClr val="000000"/>
                          </a:solidFill>
                          <a:effectLst/>
                          <a:latin typeface="Times New Roman" panose="02020603050405020304" pitchFamily="18" charset="0"/>
                          <a:ea typeface="Times New Roman"/>
                          <a:cs typeface="Times New Roman" panose="02020603050405020304" pitchFamily="18" charset="0"/>
                        </a:rPr>
                        <a:t>4</a:t>
                      </a:r>
                      <a:endParaRPr lang="lt-LT" sz="2000" dirty="0">
                        <a:effectLst/>
                        <a:latin typeface="Times New Roman" panose="02020603050405020304" pitchFamily="18" charset="0"/>
                        <a:ea typeface="Calibri"/>
                        <a:cs typeface="Times New Roman" panose="02020603050405020304" pitchFamily="18" charset="0"/>
                      </a:endParaRPr>
                    </a:p>
                  </a:txBody>
                  <a:tcPr/>
                </a:tc>
              </a:tr>
              <a:tr h="514840">
                <a:tc>
                  <a:txBody>
                    <a:bodyPr/>
                    <a:lstStyle/>
                    <a:p>
                      <a:pPr>
                        <a:lnSpc>
                          <a:spcPct val="115000"/>
                        </a:lnSpc>
                        <a:spcAft>
                          <a:spcPts val="0"/>
                        </a:spcAft>
                      </a:pPr>
                      <a:r>
                        <a:rPr lang="lt-LT" sz="2000" kern="1200">
                          <a:solidFill>
                            <a:srgbClr val="212121"/>
                          </a:solidFill>
                          <a:effectLst/>
                          <a:latin typeface="Times New Roman" panose="02020603050405020304" pitchFamily="18" charset="0"/>
                          <a:ea typeface="Times New Roman"/>
                          <a:cs typeface="Times New Roman" panose="02020603050405020304" pitchFamily="18" charset="0"/>
                        </a:rPr>
                        <a:t>Atmosfera klasėse yra gera, pozityvi.</a:t>
                      </a:r>
                      <a:endParaRPr lang="lt-LT" sz="200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Calibri"/>
                          <a:cs typeface="Times New Roman" panose="02020603050405020304" pitchFamily="18" charset="0"/>
                        </a:rPr>
                        <a:t>92</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Calibri"/>
                          <a:cs typeface="Times New Roman" panose="02020603050405020304" pitchFamily="18" charset="0"/>
                        </a:rPr>
                        <a:t>8</a:t>
                      </a:r>
                      <a:endParaRPr lang="lt-LT" sz="2000" dirty="0">
                        <a:effectLst/>
                        <a:latin typeface="Times New Roman" panose="02020603050405020304" pitchFamily="18" charset="0"/>
                        <a:ea typeface="Calibri"/>
                        <a:cs typeface="Times New Roman" panose="02020603050405020304" pitchFamily="18" charset="0"/>
                      </a:endParaRPr>
                    </a:p>
                  </a:txBody>
                  <a:tcPr/>
                </a:tc>
              </a:tr>
              <a:tr h="737034">
                <a:tc>
                  <a:txBody>
                    <a:bodyPr/>
                    <a:lstStyle/>
                    <a:p>
                      <a:pPr>
                        <a:lnSpc>
                          <a:spcPct val="115000"/>
                        </a:lnSpc>
                        <a:spcAft>
                          <a:spcPts val="0"/>
                        </a:spcAft>
                      </a:pPr>
                      <a:r>
                        <a:rPr lang="lt-LT" sz="2000" kern="1200">
                          <a:solidFill>
                            <a:srgbClr val="212121"/>
                          </a:solidFill>
                          <a:effectLst/>
                          <a:latin typeface="Times New Roman" panose="02020603050405020304" pitchFamily="18" charset="0"/>
                          <a:ea typeface="Times New Roman"/>
                          <a:cs typeface="Times New Roman" panose="02020603050405020304" pitchFamily="18" charset="0"/>
                        </a:rPr>
                        <a:t>Bendravimas tarp mokytojų grindžiamas pagarba ir partneryste.</a:t>
                      </a:r>
                      <a:endParaRPr lang="lt-LT" sz="200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smtClean="0">
                          <a:solidFill>
                            <a:srgbClr val="000000"/>
                          </a:solidFill>
                          <a:effectLst/>
                          <a:latin typeface="Times New Roman" panose="02020603050405020304" pitchFamily="18" charset="0"/>
                          <a:ea typeface="Times New Roman"/>
                          <a:cs typeface="Times New Roman" panose="02020603050405020304" pitchFamily="18" charset="0"/>
                        </a:rPr>
                        <a:t>96</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a:solidFill>
                            <a:srgbClr val="000000"/>
                          </a:solidFill>
                          <a:effectLst/>
                          <a:latin typeface="Times New Roman" panose="02020603050405020304" pitchFamily="18" charset="0"/>
                          <a:ea typeface="Times New Roman"/>
                          <a:cs typeface="Times New Roman" panose="02020603050405020304" pitchFamily="18" charset="0"/>
                        </a:rPr>
                        <a:t>4</a:t>
                      </a:r>
                      <a:endParaRPr lang="lt-LT" sz="2000" dirty="0">
                        <a:effectLst/>
                        <a:latin typeface="Times New Roman" panose="02020603050405020304" pitchFamily="18" charset="0"/>
                        <a:ea typeface="Calibri"/>
                        <a:cs typeface="Times New Roman" panose="02020603050405020304" pitchFamily="18" charset="0"/>
                      </a:endParaRPr>
                    </a:p>
                  </a:txBody>
                  <a:tcPr/>
                </a:tc>
              </a:tr>
              <a:tr h="692764">
                <a:tc>
                  <a:txBody>
                    <a:bodyPr/>
                    <a:lstStyle/>
                    <a:p>
                      <a:pPr>
                        <a:lnSpc>
                          <a:spcPct val="115000"/>
                        </a:lnSpc>
                        <a:spcAft>
                          <a:spcPts val="0"/>
                        </a:spcAft>
                      </a:pPr>
                      <a:r>
                        <a:rPr lang="lt-LT" sz="2000" kern="1200">
                          <a:solidFill>
                            <a:srgbClr val="212121"/>
                          </a:solidFill>
                          <a:effectLst/>
                          <a:latin typeface="Times New Roman" panose="02020603050405020304" pitchFamily="18" charset="0"/>
                          <a:ea typeface="Times New Roman"/>
                          <a:cs typeface="Times New Roman" panose="02020603050405020304" pitchFamily="18" charset="0"/>
                        </a:rPr>
                        <a:t>Aš prisidedu prie mokyklos mikroklimato gerinimo.</a:t>
                      </a:r>
                      <a:endParaRPr lang="lt-LT" sz="200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a:solidFill>
                            <a:srgbClr val="000000"/>
                          </a:solidFill>
                          <a:effectLst/>
                          <a:latin typeface="Times New Roman" panose="02020603050405020304" pitchFamily="18" charset="0"/>
                          <a:ea typeface="Times New Roman"/>
                          <a:cs typeface="Times New Roman" panose="02020603050405020304" pitchFamily="18" charset="0"/>
                        </a:rPr>
                        <a:t>96</a:t>
                      </a:r>
                      <a:endParaRPr lang="lt-LT" sz="20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2000" kern="1200" dirty="0">
                          <a:solidFill>
                            <a:srgbClr val="000000"/>
                          </a:solidFill>
                          <a:effectLst/>
                          <a:latin typeface="Times New Roman" panose="02020603050405020304" pitchFamily="18" charset="0"/>
                          <a:ea typeface="Times New Roman"/>
                          <a:cs typeface="Times New Roman" panose="02020603050405020304" pitchFamily="18" charset="0"/>
                        </a:rPr>
                        <a:t>4</a:t>
                      </a:r>
                      <a:endParaRPr lang="lt-LT" sz="2000" dirty="0">
                        <a:effectLst/>
                        <a:latin typeface="Times New Roman" panose="02020603050405020304" pitchFamily="18" charset="0"/>
                        <a:ea typeface="Calibri"/>
                        <a:cs typeface="Times New Roman" panose="02020603050405020304" pitchFamily="18" charset="0"/>
                      </a:endParaRPr>
                    </a:p>
                  </a:txBody>
                  <a:tcPr/>
                </a:tc>
              </a:tr>
              <a:tr h="720502">
                <a:tc>
                  <a:txBody>
                    <a:bodyPr/>
                    <a:lstStyle/>
                    <a:p>
                      <a:pPr>
                        <a:lnSpc>
                          <a:spcPct val="115000"/>
                        </a:lnSpc>
                        <a:spcAft>
                          <a:spcPts val="0"/>
                        </a:spcAft>
                      </a:pPr>
                      <a:r>
                        <a:rPr lang="lt-LT" sz="1800" kern="1200">
                          <a:solidFill>
                            <a:srgbClr val="212121"/>
                          </a:solidFill>
                          <a:effectLst/>
                          <a:latin typeface="Times New Roman" panose="02020603050405020304" pitchFamily="18" charset="0"/>
                          <a:ea typeface="Times New Roman"/>
                          <a:cs typeface="Times New Roman" panose="02020603050405020304" pitchFamily="18" charset="0"/>
                        </a:rPr>
                        <a:t>Mokinių savivaldos atstovai tinkamai atstovauja mokinių nuomonę.</a:t>
                      </a:r>
                      <a:endParaRPr lang="lt-LT" sz="180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1800" kern="1200" dirty="0">
                          <a:solidFill>
                            <a:srgbClr val="000000"/>
                          </a:solidFill>
                          <a:effectLst/>
                          <a:latin typeface="Times New Roman" panose="02020603050405020304" pitchFamily="18" charset="0"/>
                          <a:ea typeface="Times New Roman"/>
                          <a:cs typeface="Times New Roman" panose="02020603050405020304" pitchFamily="18" charset="0"/>
                        </a:rPr>
                        <a:t>80</a:t>
                      </a:r>
                      <a:endParaRPr lang="lt-LT" sz="1800" dirty="0">
                        <a:effectLst/>
                        <a:latin typeface="Times New Roman" panose="02020603050405020304" pitchFamily="18" charset="0"/>
                        <a:ea typeface="Calibri"/>
                        <a:cs typeface="Times New Roman" panose="02020603050405020304" pitchFamily="18" charset="0"/>
                      </a:endParaRPr>
                    </a:p>
                  </a:txBody>
                  <a:tcPr/>
                </a:tc>
                <a:tc>
                  <a:txBody>
                    <a:bodyPr/>
                    <a:lstStyle/>
                    <a:p>
                      <a:pPr>
                        <a:lnSpc>
                          <a:spcPct val="115000"/>
                        </a:lnSpc>
                        <a:spcAft>
                          <a:spcPts val="0"/>
                        </a:spcAft>
                      </a:pPr>
                      <a:r>
                        <a:rPr lang="lt-LT" sz="1800" dirty="0" smtClean="0">
                          <a:effectLst/>
                          <a:latin typeface="Times New Roman" panose="02020603050405020304" pitchFamily="18" charset="0"/>
                          <a:ea typeface="Calibri"/>
                          <a:cs typeface="Times New Roman" panose="02020603050405020304" pitchFamily="18" charset="0"/>
                        </a:rPr>
                        <a:t>16</a:t>
                      </a:r>
                      <a:endParaRPr lang="lt-LT" sz="1800" dirty="0">
                        <a:effectLst/>
                        <a:latin typeface="Times New Roman" panose="02020603050405020304" pitchFamily="18" charset="0"/>
                        <a:ea typeface="Calibri"/>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7464993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z="3200" b="1" dirty="0" smtClean="0">
                <a:solidFill>
                  <a:srgbClr val="323130"/>
                </a:solidFill>
                <a:latin typeface="Times New Roman" panose="02020603050405020304" pitchFamily="18" charset="0"/>
                <a:cs typeface="Times New Roman" panose="02020603050405020304" pitchFamily="18" charset="0"/>
              </a:rPr>
              <a:t>Mokytojų</a:t>
            </a:r>
            <a:r>
              <a:rPr lang="lt-LT" sz="3200" b="1" i="0" dirty="0" smtClean="0">
                <a:solidFill>
                  <a:srgbClr val="323130"/>
                </a:solidFill>
                <a:effectLst/>
                <a:latin typeface="Times New Roman" panose="02020603050405020304" pitchFamily="18" charset="0"/>
                <a:cs typeface="Times New Roman" panose="02020603050405020304" pitchFamily="18" charset="0"/>
              </a:rPr>
              <a:t> dalyvavimas mokyklos gyvenime</a:t>
            </a:r>
            <a:endParaRPr lang="lt-LT" sz="3200" b="1"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r>
              <a:rPr lang="lt-LT" dirty="0" smtClean="0">
                <a:latin typeface="Times New Roman" panose="02020603050405020304" pitchFamily="18" charset="0"/>
                <a:cs typeface="Times New Roman" panose="02020603050405020304" pitchFamily="18" charset="0"/>
              </a:rPr>
              <a:t>Man labai rūpi mokyklos gyvenimas, esu labai aktyvus pedagoginės bendruomenės narys	- 14	</a:t>
            </a:r>
          </a:p>
          <a:p>
            <a:r>
              <a:rPr lang="lt-LT" dirty="0" smtClean="0">
                <a:latin typeface="Times New Roman" panose="02020603050405020304" pitchFamily="18" charset="0"/>
                <a:cs typeface="Times New Roman" panose="02020603050405020304" pitchFamily="18" charset="0"/>
              </a:rPr>
              <a:t>Man rūpi mokyklos gyvenimas, tačiau nesu labai aktyvus pedagoginės bendruomenės narys - 11	</a:t>
            </a:r>
          </a:p>
          <a:p>
            <a:r>
              <a:rPr lang="lt-LT" dirty="0" smtClean="0">
                <a:latin typeface="Times New Roman" panose="02020603050405020304" pitchFamily="18" charset="0"/>
                <a:cs typeface="Times New Roman" panose="02020603050405020304" pitchFamily="18" charset="0"/>
              </a:rPr>
              <a:t> Kartais domiuosi tuo, kas vyksta mokykloje, man svarbiausia – pravesti pamokas - 0</a:t>
            </a:r>
            <a:r>
              <a:rPr lang="lt-LT" dirty="0" smtClean="0"/>
              <a:t>	</a:t>
            </a:r>
          </a:p>
          <a:p>
            <a:endParaRPr lang="lt-LT" dirty="0"/>
          </a:p>
        </p:txBody>
      </p:sp>
    </p:spTree>
    <p:extLst>
      <p:ext uri="{BB962C8B-B14F-4D97-AF65-F5344CB8AC3E}">
        <p14:creationId xmlns:p14="http://schemas.microsoft.com/office/powerpoint/2010/main" val="526787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562074"/>
          </a:xfrm>
        </p:spPr>
        <p:txBody>
          <a:bodyPr>
            <a:normAutofit/>
          </a:bodyPr>
          <a:lstStyle/>
          <a:p>
            <a:r>
              <a:rPr lang="lt-LT" sz="2800" b="1" dirty="0" smtClean="0">
                <a:latin typeface="Times New Roman" panose="02020603050405020304" pitchFamily="18" charset="0"/>
                <a:cs typeface="Times New Roman" panose="02020603050405020304" pitchFamily="18" charset="0"/>
              </a:rPr>
              <a:t>Mokinių aukščiausiai vertinami teiginiai (proc.)</a:t>
            </a:r>
            <a:endParaRPr lang="lt-LT" sz="2800" b="1" dirty="0">
              <a:latin typeface="Times New Roman" panose="02020603050405020304" pitchFamily="18" charset="0"/>
              <a:cs typeface="Times New Roman" panose="02020603050405020304"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841890099"/>
              </p:ext>
            </p:extLst>
          </p:nvPr>
        </p:nvGraphicFramePr>
        <p:xfrm>
          <a:off x="467544" y="908720"/>
          <a:ext cx="8147249" cy="5364626"/>
        </p:xfrm>
        <a:graphic>
          <a:graphicData uri="http://schemas.openxmlformats.org/drawingml/2006/table">
            <a:tbl>
              <a:tblPr firstRow="1" bandRow="1">
                <a:tableStyleId>{5940675A-B579-460E-94D1-54222C63F5DA}</a:tableStyleId>
              </a:tblPr>
              <a:tblGrid>
                <a:gridCol w="5184576"/>
                <a:gridCol w="1440160"/>
                <a:gridCol w="1522513"/>
              </a:tblGrid>
              <a:tr h="915396">
                <a:tc>
                  <a:txBody>
                    <a:bodyPr/>
                    <a:lstStyle/>
                    <a:p>
                      <a:endParaRPr lang="lt-LT" sz="1600" b="1" dirty="0" smtClean="0">
                        <a:latin typeface="Times New Roman" panose="02020603050405020304" pitchFamily="18" charset="0"/>
                        <a:cs typeface="Times New Roman" panose="02020603050405020304" pitchFamily="18" charset="0"/>
                      </a:endParaRPr>
                    </a:p>
                    <a:p>
                      <a:r>
                        <a:rPr lang="lt-LT" sz="1600" b="1" dirty="0" smtClean="0">
                          <a:latin typeface="Times New Roman" panose="02020603050405020304" pitchFamily="18" charset="0"/>
                          <a:cs typeface="Times New Roman" panose="02020603050405020304" pitchFamily="18" charset="0"/>
                        </a:rPr>
                        <a:t>Teiginys</a:t>
                      </a:r>
                      <a:endParaRPr lang="lt-LT" sz="1600" b="1"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600" b="1" dirty="0" smtClean="0">
                          <a:latin typeface="Times New Roman" panose="02020603050405020304" pitchFamily="18" charset="0"/>
                          <a:cs typeface="Times New Roman" panose="02020603050405020304" pitchFamily="18" charset="0"/>
                        </a:rPr>
                        <a:t>Visiškai</a:t>
                      </a:r>
                      <a:r>
                        <a:rPr lang="lt-LT" sz="1600" b="1" baseline="0" dirty="0" smtClean="0">
                          <a:latin typeface="Times New Roman" panose="02020603050405020304" pitchFamily="18" charset="0"/>
                          <a:cs typeface="Times New Roman" panose="02020603050405020304" pitchFamily="18" charset="0"/>
                        </a:rPr>
                        <a:t> s</a:t>
                      </a:r>
                      <a:r>
                        <a:rPr lang="lt-LT" sz="1600" b="1" dirty="0" smtClean="0">
                          <a:latin typeface="Times New Roman" panose="02020603050405020304" pitchFamily="18" charset="0"/>
                          <a:cs typeface="Times New Roman" panose="02020603050405020304" pitchFamily="18" charset="0"/>
                        </a:rPr>
                        <a:t>utinku/</a:t>
                      </a:r>
                      <a:r>
                        <a:rPr kumimoji="0" lang="lt-LT" sz="16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Ko gero, sutinku</a:t>
                      </a:r>
                    </a:p>
                  </a:txBody>
                  <a:tcPr/>
                </a:tc>
                <a:tc>
                  <a:txBody>
                    <a:bodyPr/>
                    <a:lstStyle/>
                    <a:p>
                      <a:r>
                        <a:rPr lang="lt-LT" sz="1600" b="1" dirty="0" smtClean="0">
                          <a:latin typeface="Times New Roman" panose="02020603050405020304" pitchFamily="18" charset="0"/>
                          <a:cs typeface="Times New Roman" panose="02020603050405020304" pitchFamily="18" charset="0"/>
                        </a:rPr>
                        <a:t>Visiškai nesutinku/ Ko gero nesutinku</a:t>
                      </a:r>
                      <a:endParaRPr lang="lt-LT" sz="1600" b="1" dirty="0">
                        <a:latin typeface="Times New Roman" panose="02020603050405020304" pitchFamily="18" charset="0"/>
                        <a:cs typeface="Times New Roman" panose="02020603050405020304" pitchFamily="18" charset="0"/>
                      </a:endParaRPr>
                    </a:p>
                  </a:txBody>
                  <a:tcPr/>
                </a:tc>
              </a:tr>
              <a:tr h="380748">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Mokytojai būna patenkinti atsakymais, jeigu jie pagrįsti</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88</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12</a:t>
                      </a: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Savo klasėje jaučiuosi gerai</a:t>
                      </a:r>
                      <a:endParaRPr lang="lt-LT" sz="1600" dirty="0" smtClean="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85</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15</a:t>
                      </a:r>
                      <a:endParaRPr lang="lt-LT" sz="1600" dirty="0">
                        <a:latin typeface="Times New Roman" panose="02020603050405020304" pitchFamily="18" charset="0"/>
                        <a:cs typeface="Times New Roman" panose="02020603050405020304" pitchFamily="18" charset="0"/>
                      </a:endParaRP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Mano auklėtojas(-a) rūpinasi manimi</a:t>
                      </a:r>
                      <a:endParaRPr lang="lt-LT" sz="1600" dirty="0" smtClean="0">
                        <a:solidFill>
                          <a:schemeClr val="tx1"/>
                        </a:solidFill>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85</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11</a:t>
                      </a:r>
                      <a:endParaRPr lang="lt-LT" sz="1600" dirty="0">
                        <a:latin typeface="Times New Roman" panose="02020603050405020304" pitchFamily="18" charset="0"/>
                        <a:cs typeface="Times New Roman" panose="02020603050405020304" pitchFamily="18" charset="0"/>
                      </a:endParaRP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Aš pasitikiu savo auklėtoju(-a)</a:t>
                      </a:r>
                      <a:endParaRPr lang="lt-LT" sz="1600" dirty="0" smtClean="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83</a:t>
                      </a:r>
                      <a:endParaRPr kumimoji="0" lang="lt-LT"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14</a:t>
                      </a: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Mokytojai kartais mus pralinksmina</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83</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16</a:t>
                      </a:r>
                      <a:endParaRPr lang="lt-LT" sz="1600" dirty="0">
                        <a:latin typeface="Times New Roman" panose="02020603050405020304" pitchFamily="18" charset="0"/>
                        <a:cs typeface="Times New Roman" panose="02020603050405020304" pitchFamily="18" charset="0"/>
                      </a:endParaRPr>
                    </a:p>
                  </a:txBody>
                  <a:tcPr/>
                </a:tc>
              </a:tr>
              <a:tr h="613501">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Mes dalyvaujame planuojant klasės ar mokyklos renginius (vaidinimus, išvykas, klasės turistinius žygius)</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83</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15</a:t>
                      </a:r>
                      <a:endParaRPr lang="lt-LT" sz="1600" dirty="0">
                        <a:latin typeface="Times New Roman" panose="02020603050405020304" pitchFamily="18" charset="0"/>
                        <a:cs typeface="Times New Roman" panose="02020603050405020304" pitchFamily="18" charset="0"/>
                      </a:endParaRP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Mano mokytojams rūpi, kaip aš mokausi</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82</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17</a:t>
                      </a:r>
                      <a:endParaRPr lang="lt-LT" sz="1600" dirty="0">
                        <a:latin typeface="Times New Roman" panose="02020603050405020304" pitchFamily="18" charset="0"/>
                        <a:cs typeface="Times New Roman" panose="02020603050405020304" pitchFamily="18" charset="0"/>
                      </a:endParaRP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Per pamokas mokytojai skatina mokinius klausti</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82</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16</a:t>
                      </a:r>
                      <a:endParaRPr lang="lt-LT" sz="1600" dirty="0">
                        <a:latin typeface="Times New Roman" panose="02020603050405020304" pitchFamily="18" charset="0"/>
                        <a:cs typeface="Times New Roman" panose="02020603050405020304" pitchFamily="18" charset="0"/>
                      </a:endParaRP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Aš dalyvauju mokyklos šventėse</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82</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16</a:t>
                      </a:r>
                      <a:endParaRPr lang="lt-LT" sz="1600" dirty="0">
                        <a:latin typeface="Times New Roman" panose="02020603050405020304" pitchFamily="18" charset="0"/>
                        <a:cs typeface="Times New Roman" panose="02020603050405020304" pitchFamily="18" charset="0"/>
                      </a:endParaRPr>
                    </a:p>
                  </a:txBody>
                  <a:tcPr/>
                </a:tc>
              </a:tr>
              <a:tr h="613501">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Mokytojai dažnai užduoda klausimus, skatinančius mus mąstyti/spręsti</a:t>
                      </a:r>
                      <a:r>
                        <a:rPr lang="lt-LT" sz="1600" kern="1200" baseline="0" dirty="0" smtClean="0">
                          <a:solidFill>
                            <a:schemeClr val="tx1"/>
                          </a:solidFill>
                          <a:effectLst/>
                          <a:latin typeface="Times New Roman" panose="02020603050405020304" pitchFamily="18" charset="0"/>
                          <a:ea typeface="+mn-ea"/>
                          <a:cs typeface="Times New Roman" panose="02020603050405020304" pitchFamily="18" charset="0"/>
                        </a:rPr>
                        <a:t> problemas</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81</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18</a:t>
                      </a:r>
                      <a:endParaRPr lang="lt-LT" sz="1600" dirty="0">
                        <a:latin typeface="Times New Roman" panose="02020603050405020304" pitchFamily="18" charset="0"/>
                        <a:cs typeface="Times New Roman" panose="02020603050405020304" pitchFamily="18" charset="0"/>
                      </a:endParaRPr>
                    </a:p>
                  </a:txBody>
                  <a:tcPr/>
                </a:tc>
              </a:tr>
              <a:tr h="355185">
                <a:tc>
                  <a:txBody>
                    <a:bodyPr/>
                    <a:lstStyle/>
                    <a:p>
                      <a:r>
                        <a:rPr lang="lt-LT" sz="1600" kern="1200" dirty="0" smtClean="0">
                          <a:solidFill>
                            <a:schemeClr val="tx1"/>
                          </a:solidFill>
                          <a:effectLst/>
                          <a:latin typeface="Times New Roman" panose="02020603050405020304" pitchFamily="18" charset="0"/>
                          <a:ea typeface="+mn-ea"/>
                          <a:cs typeface="Times New Roman" panose="02020603050405020304" pitchFamily="18" charset="0"/>
                        </a:rPr>
                        <a:t>Mano santykiai su kitais mokiniais yra geri.</a:t>
                      </a:r>
                      <a:endParaRPr lang="lt-LT" sz="1600" dirty="0" smtClean="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81</a:t>
                      </a:r>
                      <a:endParaRPr lang="lt-LT" sz="1600" dirty="0">
                        <a:latin typeface="Times New Roman" panose="02020603050405020304" pitchFamily="18" charset="0"/>
                        <a:cs typeface="Times New Roman" panose="02020603050405020304" pitchFamily="18" charset="0"/>
                      </a:endParaRPr>
                    </a:p>
                  </a:txBody>
                  <a:tcPr/>
                </a:tc>
                <a:tc>
                  <a:txBody>
                    <a:bodyPr/>
                    <a:lstStyle/>
                    <a:p>
                      <a:r>
                        <a:rPr lang="lt-LT" sz="1600" dirty="0" smtClean="0">
                          <a:latin typeface="Times New Roman" panose="02020603050405020304" pitchFamily="18" charset="0"/>
                          <a:cs typeface="Times New Roman" panose="02020603050405020304" pitchFamily="18" charset="0"/>
                        </a:rPr>
                        <a:t>17</a:t>
                      </a:r>
                      <a:endParaRPr lang="lt-LT" sz="16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9773740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1060</Words>
  <Application>Microsoft Office PowerPoint</Application>
  <PresentationFormat>Demonstracija ekrane (4:3)</PresentationFormat>
  <Paragraphs>255</Paragraphs>
  <Slides>18</Slides>
  <Notes>0</Notes>
  <HiddenSlides>0</HiddenSlides>
  <MMClips>0</MMClips>
  <ScaleCrop>false</ScaleCrop>
  <HeadingPairs>
    <vt:vector size="4" baseType="variant">
      <vt:variant>
        <vt:lpstr>Tema</vt:lpstr>
      </vt:variant>
      <vt:variant>
        <vt:i4>2</vt:i4>
      </vt:variant>
      <vt:variant>
        <vt:lpstr>Skaidrių pavadinimai</vt:lpstr>
      </vt:variant>
      <vt:variant>
        <vt:i4>18</vt:i4>
      </vt:variant>
    </vt:vector>
  </HeadingPairs>
  <TitlesOfParts>
    <vt:vector size="20" baseType="lpstr">
      <vt:lpstr>Office tema</vt:lpstr>
      <vt:lpstr>1_Office tema</vt:lpstr>
      <vt:lpstr>Raseinių r. Viduklės Simono Stanevičiaus gimnazijos veiklos kokybės įsivertinimas</vt:lpstr>
      <vt:lpstr>PowerPoint pristatymas</vt:lpstr>
      <vt:lpstr>PowerPoint pristatymas</vt:lpstr>
      <vt:lpstr>PowerPoint pristatymas</vt:lpstr>
      <vt:lpstr>Mokytojų aukščiausiai vertinami teiginiai (proc.)</vt:lpstr>
      <vt:lpstr>Mokytojų aukščiausiai vertinami teiginiai (proc.)</vt:lpstr>
      <vt:lpstr>Mokytojų žemiausiai vertinami teiginiai (proc.)</vt:lpstr>
      <vt:lpstr>Mokytojų dalyvavimas mokyklos gyvenime</vt:lpstr>
      <vt:lpstr>Mokinių aukščiausiai vertinami teiginiai (proc.)</vt:lpstr>
      <vt:lpstr>Mokinių teiginiai įvertinti tarp 75-80 proc. </vt:lpstr>
      <vt:lpstr>Mokinių teiginiai įvertinti tarp 75-80 proc. </vt:lpstr>
      <vt:lpstr>Mokinių žemiausiai vertinami teiginiai (proc.)</vt:lpstr>
      <vt:lpstr>Tėvų aukščiausiai vertinami teiginiai (proc.)</vt:lpstr>
      <vt:lpstr>Tėvų žemiausiai vertinami teiginiai (proc.)</vt:lpstr>
      <vt:lpstr>Tėvų dėmesys mokyklai</vt:lpstr>
      <vt:lpstr>Išvados</vt:lpstr>
      <vt:lpstr>Išvados</vt:lpstr>
      <vt:lpstr>Siūlymai</vt:lpstr>
    </vt:vector>
  </TitlesOfParts>
  <Company>VSSG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pristatymas</dc:title>
  <dc:creator>VSSG</dc:creator>
  <cp:lastModifiedBy>VSSG</cp:lastModifiedBy>
  <cp:revision>43</cp:revision>
  <dcterms:created xsi:type="dcterms:W3CDTF">2023-06-20T08:15:37Z</dcterms:created>
  <dcterms:modified xsi:type="dcterms:W3CDTF">2023-06-22T08:59:53Z</dcterms:modified>
</cp:coreProperties>
</file>