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68" r:id="rId4"/>
    <p:sldId id="270" r:id="rId5"/>
    <p:sldId id="274" r:id="rId6"/>
    <p:sldId id="276" r:id="rId7"/>
    <p:sldId id="258" r:id="rId8"/>
    <p:sldId id="288" r:id="rId9"/>
    <p:sldId id="264" r:id="rId10"/>
    <p:sldId id="266" r:id="rId11"/>
    <p:sldId id="278" r:id="rId12"/>
    <p:sldId id="280" r:id="rId13"/>
    <p:sldId id="282" r:id="rId14"/>
    <p:sldId id="284" r:id="rId15"/>
    <p:sldId id="289" r:id="rId16"/>
    <p:sldId id="291" r:id="rId17"/>
    <p:sldId id="287" r:id="rId18"/>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 stiliaus, lentelės tinkleli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20"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Spustelėję redag. ruoš. pavad. stilių</a:t>
            </a:r>
            <a:endParaRPr lang="lt-LT"/>
          </a:p>
        </p:txBody>
      </p:sp>
      <p:sp>
        <p:nvSpPr>
          <p:cNvPr id="3" name="Antrinis pavadinima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F96EB98A-BE62-4A70-AC15-0B65FBE949A5}" type="datetimeFigureOut">
              <a:rPr lang="lt-LT" smtClean="0"/>
              <a:t>2022-12-28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18318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F96EB98A-BE62-4A70-AC15-0B65FBE949A5}" type="datetimeFigureOut">
              <a:rPr lang="lt-LT" smtClean="0"/>
              <a:t>2022-12-28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2281190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F96EB98A-BE62-4A70-AC15-0B65FBE949A5}" type="datetimeFigureOut">
              <a:rPr lang="lt-LT" smtClean="0"/>
              <a:t>2022-12-28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273755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F96EB98A-BE62-4A70-AC15-0B65FBE949A5}" type="datetimeFigureOut">
              <a:rPr lang="lt-LT" smtClean="0"/>
              <a:t>2022-12-28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276739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F96EB98A-BE62-4A70-AC15-0B65FBE949A5}" type="datetimeFigureOut">
              <a:rPr lang="lt-LT" smtClean="0"/>
              <a:t>2022-12-28</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2563132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F96EB98A-BE62-4A70-AC15-0B65FBE949A5}" type="datetimeFigureOut">
              <a:rPr lang="lt-LT" smtClean="0"/>
              <a:t>2022-12-28</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1495683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F96EB98A-BE62-4A70-AC15-0B65FBE949A5}" type="datetimeFigureOut">
              <a:rPr lang="lt-LT" smtClean="0"/>
              <a:t>2022-12-28</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541634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F96EB98A-BE62-4A70-AC15-0B65FBE949A5}" type="datetimeFigureOut">
              <a:rPr lang="lt-LT" smtClean="0"/>
              <a:t>2022-12-28</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1285198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F96EB98A-BE62-4A70-AC15-0B65FBE949A5}" type="datetimeFigureOut">
              <a:rPr lang="lt-LT" smtClean="0"/>
              <a:t>2022-12-28</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204119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Spustelėję redag. ruoš. pavad.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F96EB98A-BE62-4A70-AC15-0B65FBE949A5}" type="datetimeFigureOut">
              <a:rPr lang="lt-LT" smtClean="0"/>
              <a:t>2022-12-28</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48814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F96EB98A-BE62-4A70-AC15-0B65FBE949A5}" type="datetimeFigureOut">
              <a:rPr lang="lt-LT" smtClean="0"/>
              <a:t>2022-12-28</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F1CC2C9-6CE0-4AC6-951C-885DE5400DC7}" type="slidenum">
              <a:rPr lang="lt-LT" smtClean="0"/>
              <a:t>‹#›</a:t>
            </a:fld>
            <a:endParaRPr lang="lt-LT"/>
          </a:p>
        </p:txBody>
      </p:sp>
    </p:spTree>
    <p:extLst>
      <p:ext uri="{BB962C8B-B14F-4D97-AF65-F5344CB8AC3E}">
        <p14:creationId xmlns:p14="http://schemas.microsoft.com/office/powerpoint/2010/main" val="1872427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6EB98A-BE62-4A70-AC15-0B65FBE949A5}" type="datetimeFigureOut">
              <a:rPr lang="lt-LT" smtClean="0"/>
              <a:t>2022-12-28</a:t>
            </a:fld>
            <a:endParaRPr lang="lt-LT"/>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1CC2C9-6CE0-4AC6-951C-885DE5400DC7}" type="slidenum">
              <a:rPr lang="lt-LT" smtClean="0"/>
              <a:t>‹#›</a:t>
            </a:fld>
            <a:endParaRPr lang="lt-LT"/>
          </a:p>
        </p:txBody>
      </p:sp>
    </p:spTree>
    <p:extLst>
      <p:ext uri="{BB962C8B-B14F-4D97-AF65-F5344CB8AC3E}">
        <p14:creationId xmlns:p14="http://schemas.microsoft.com/office/powerpoint/2010/main" val="3773292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1412777"/>
            <a:ext cx="7772400" cy="2187674"/>
          </a:xfrm>
        </p:spPr>
        <p:txBody>
          <a:bodyPr>
            <a:normAutofit/>
          </a:bodyPr>
          <a:lstStyle/>
          <a:p>
            <a:r>
              <a:rPr lang="lt-LT" sz="4000" b="1" dirty="0" smtClean="0">
                <a:latin typeface="Times New Roman" panose="02020603050405020304" pitchFamily="18" charset="0"/>
                <a:cs typeface="Times New Roman" panose="02020603050405020304" pitchFamily="18" charset="0"/>
              </a:rPr>
              <a:t>Raseinių r. Viduklės Simono Stanevičiaus gimnazijos plačiojo įsivertinimo rezultatų analizė</a:t>
            </a:r>
            <a:endParaRPr lang="lt-LT" sz="4000" b="1" dirty="0">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p:txBody>
          <a:bodyPr>
            <a:normAutofit/>
          </a:bodyPr>
          <a:lstStyle/>
          <a:p>
            <a:r>
              <a:rPr lang="lt-LT" sz="2000" dirty="0" smtClean="0">
                <a:solidFill>
                  <a:schemeClr val="tx1"/>
                </a:solidFill>
                <a:latin typeface="Times New Roman" panose="02020603050405020304" pitchFamily="18" charset="0"/>
                <a:cs typeface="Times New Roman" panose="02020603050405020304" pitchFamily="18" charset="0"/>
              </a:rPr>
              <a:t>2022-12-28</a:t>
            </a:r>
            <a:endParaRPr lang="lt-LT"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42652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306289618"/>
              </p:ext>
            </p:extLst>
          </p:nvPr>
        </p:nvGraphicFramePr>
        <p:xfrm>
          <a:off x="539552" y="332656"/>
          <a:ext cx="8229600" cy="5688631"/>
        </p:xfrm>
        <a:graphic>
          <a:graphicData uri="http://schemas.openxmlformats.org/drawingml/2006/table">
            <a:tbl>
              <a:tblPr firstRow="1" bandRow="1">
                <a:tableStyleId>{5940675A-B579-460E-94D1-54222C63F5DA}</a:tableStyleId>
              </a:tblPr>
              <a:tblGrid>
                <a:gridCol w="4546848"/>
                <a:gridCol w="1501824"/>
                <a:gridCol w="1368152"/>
                <a:gridCol w="812776"/>
              </a:tblGrid>
              <a:tr h="857854">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a:t>
                      </a:r>
                      <a:r>
                        <a:rPr lang="lt-LT" sz="2000" b="1" dirty="0" err="1"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857854">
                <a:tc>
                  <a:txBody>
                    <a:bodyPr/>
                    <a:lstStyle/>
                    <a:p>
                      <a:r>
                        <a:rPr lang="lt-LT" sz="2000" dirty="0" smtClean="0">
                          <a:effectLst/>
                          <a:latin typeface="Times New Roman" panose="02020603050405020304" pitchFamily="18" charset="0"/>
                          <a:ea typeface="Calibri"/>
                          <a:cs typeface="Times New Roman" panose="02020603050405020304" pitchFamily="18" charset="0"/>
                        </a:rPr>
                        <a:t>Mokytojai mus moko spręsti realias problemas.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27,1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40,0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67,1</a:t>
                      </a:r>
                      <a:endParaRPr lang="lt-LT" sz="2000" dirty="0">
                        <a:latin typeface="Times New Roman" panose="02020603050405020304" pitchFamily="18" charset="0"/>
                        <a:cs typeface="Times New Roman" panose="02020603050405020304" pitchFamily="18" charset="0"/>
                      </a:endParaRPr>
                    </a:p>
                  </a:txBody>
                  <a:tcPr/>
                </a:tc>
              </a:tr>
              <a:tr h="857854">
                <a:tc>
                  <a:txBody>
                    <a:bodyPr/>
                    <a:lstStyle/>
                    <a:p>
                      <a:r>
                        <a:rPr lang="lt-LT" sz="2000" dirty="0" smtClean="0">
                          <a:effectLst/>
                          <a:latin typeface="Times New Roman" panose="02020603050405020304" pitchFamily="18" charset="0"/>
                          <a:ea typeface="Calibri"/>
                          <a:cs typeface="Times New Roman" panose="02020603050405020304" pitchFamily="18" charset="0"/>
                        </a:rPr>
                        <a:t>Aš žinau, kokia yra mokyklos ateities svajonė (vizija).</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19,4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46,5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65,9</a:t>
                      </a:r>
                      <a:endParaRPr lang="lt-LT" sz="2000" dirty="0">
                        <a:latin typeface="Times New Roman" panose="02020603050405020304" pitchFamily="18" charset="0"/>
                        <a:cs typeface="Times New Roman" panose="02020603050405020304" pitchFamily="18" charset="0"/>
                      </a:endParaRPr>
                    </a:p>
                  </a:txBody>
                  <a:tcPr/>
                </a:tc>
              </a:tr>
              <a:tr h="1026380">
                <a:tc>
                  <a:txBody>
                    <a:bodyPr/>
                    <a:lstStyle/>
                    <a:p>
                      <a:r>
                        <a:rPr lang="lt-LT" sz="2000" dirty="0" smtClean="0">
                          <a:effectLst/>
                          <a:latin typeface="Times New Roman" panose="02020603050405020304" pitchFamily="18" charset="0"/>
                          <a:ea typeface="Calibri"/>
                          <a:cs typeface="Times New Roman" panose="02020603050405020304" pitchFamily="18" charset="0"/>
                        </a:rPr>
                        <a:t>Aš su mokytojais planuoju, kaip mokysiuosi toliau. </a:t>
                      </a:r>
                      <a:endParaRPr lang="it-I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cs typeface="Times New Roman" panose="02020603050405020304" pitchFamily="18" charset="0"/>
                        </a:rPr>
                        <a:t>16,5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51,9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68,4</a:t>
                      </a:r>
                      <a:endParaRPr lang="lt-LT" sz="2000" dirty="0">
                        <a:latin typeface="Times New Roman" panose="02020603050405020304" pitchFamily="18" charset="0"/>
                        <a:cs typeface="Times New Roman" panose="02020603050405020304" pitchFamily="18" charset="0"/>
                      </a:endParaRPr>
                    </a:p>
                  </a:txBody>
                  <a:tcPr/>
                </a:tc>
              </a:tr>
              <a:tr h="1230835">
                <a:tc>
                  <a:txBody>
                    <a:bodyPr/>
                    <a:lstStyle/>
                    <a:p>
                      <a:r>
                        <a:rPr lang="lt-LT" sz="2000" dirty="0" smtClean="0">
                          <a:effectLst/>
                          <a:latin typeface="Times New Roman" panose="02020603050405020304" pitchFamily="18" charset="0"/>
                          <a:ea typeface="Calibri"/>
                          <a:cs typeface="Times New Roman" panose="02020603050405020304" pitchFamily="18" charset="0"/>
                        </a:rPr>
                        <a:t>Aš mokausi ne tik klasėje, bet ir kitose mokyklos erdvėse (pvz., mokyklos bibliotekoje, lauke, gamtoje).</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cs typeface="Times New Roman" panose="02020603050405020304" pitchFamily="18" charset="0"/>
                        </a:rPr>
                        <a:t>34,8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36,8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71,6</a:t>
                      </a:r>
                      <a:endParaRPr lang="lt-LT" sz="2000" dirty="0">
                        <a:latin typeface="Times New Roman" panose="02020603050405020304" pitchFamily="18" charset="0"/>
                        <a:cs typeface="Times New Roman" panose="02020603050405020304" pitchFamily="18" charset="0"/>
                      </a:endParaRPr>
                    </a:p>
                  </a:txBody>
                  <a:tcPr/>
                </a:tc>
              </a:tr>
              <a:tr h="857854">
                <a:tc>
                  <a:txBody>
                    <a:bodyPr/>
                    <a:lstStyle/>
                    <a:p>
                      <a:r>
                        <a:rPr lang="lt-LT" sz="2000" dirty="0" smtClean="0">
                          <a:effectLst/>
                          <a:latin typeface="Times New Roman" panose="02020603050405020304" pitchFamily="18" charset="0"/>
                          <a:ea typeface="Calibri"/>
                          <a:cs typeface="Times New Roman" panose="02020603050405020304" pitchFamily="18" charset="0"/>
                        </a:rPr>
                        <a:t>Pamokų ir kitų veiklų tvarkaraščiai man patogūs.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cs typeface="Times New Roman" panose="02020603050405020304" pitchFamily="18" charset="0"/>
                        </a:rPr>
                        <a:t>26,5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47,1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73,6</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650943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Tėvų aukščiausiai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747738872"/>
              </p:ext>
            </p:extLst>
          </p:nvPr>
        </p:nvGraphicFramePr>
        <p:xfrm>
          <a:off x="457200" y="1340770"/>
          <a:ext cx="8229600" cy="5266838"/>
        </p:xfrm>
        <a:graphic>
          <a:graphicData uri="http://schemas.openxmlformats.org/drawingml/2006/table">
            <a:tbl>
              <a:tblPr firstRow="1" bandRow="1">
                <a:tableStyleId>{5940675A-B579-460E-94D1-54222C63F5DA}</a:tableStyleId>
              </a:tblPr>
              <a:tblGrid>
                <a:gridCol w="4546848"/>
                <a:gridCol w="1368152"/>
                <a:gridCol w="1368152"/>
                <a:gridCol w="946448"/>
              </a:tblGrid>
              <a:tr h="734006">
                <a:tc>
                  <a:txBody>
                    <a:bodyPr/>
                    <a:lstStyle/>
                    <a:p>
                      <a:pPr>
                        <a:lnSpc>
                          <a:spcPct val="100000"/>
                        </a:lnSpc>
                      </a:pPr>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734006">
                <a:tc>
                  <a:txBody>
                    <a:bodyPr/>
                    <a:lstStyle/>
                    <a:p>
                      <a:pPr marL="0" lvl="0" indent="0">
                        <a:lnSpc>
                          <a:spcPct val="100000"/>
                        </a:lnSpc>
                        <a:spcAft>
                          <a:spcPts val="1000"/>
                        </a:spcAft>
                        <a:buFont typeface="+mj-lt"/>
                        <a:buNone/>
                      </a:pPr>
                      <a:r>
                        <a:rPr lang="lt-LT" sz="2000" dirty="0" smtClean="0">
                          <a:solidFill>
                            <a:srgbClr val="000000"/>
                          </a:solidFill>
                          <a:effectLst/>
                          <a:latin typeface="Times New Roman"/>
                          <a:ea typeface="Calibri"/>
                        </a:rPr>
                        <a:t>Mokytojai vaikus vertina įvairiais būdais: pažymiais, kaupiamaisiais balais, pagyrimais, komentarais raštu.</a:t>
                      </a:r>
                      <a:endParaRPr lang="lt-LT" sz="2000" dirty="0" smtClean="0">
                        <a:effectLst/>
                        <a:latin typeface="+mn-lt"/>
                        <a:ea typeface="Calibri"/>
                        <a:cs typeface="Times New Roman"/>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75,7</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21,5</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97,2</a:t>
                      </a:r>
                      <a:endParaRPr lang="lt-LT" sz="2000" dirty="0">
                        <a:latin typeface="Times New Roman" panose="02020603050405020304" pitchFamily="18" charset="0"/>
                        <a:cs typeface="Times New Roman" panose="02020603050405020304" pitchFamily="18" charset="0"/>
                      </a:endParaRPr>
                    </a:p>
                  </a:txBody>
                  <a:tcPr/>
                </a:tc>
              </a:tr>
              <a:tr h="734006">
                <a:tc>
                  <a:txBody>
                    <a:bodyPr/>
                    <a:lstStyle/>
                    <a:p>
                      <a:pPr>
                        <a:lnSpc>
                          <a:spcPct val="100000"/>
                        </a:lnSpc>
                      </a:pPr>
                      <a:r>
                        <a:rPr lang="lt-LT" sz="2000" dirty="0" smtClean="0">
                          <a:solidFill>
                            <a:srgbClr val="000000"/>
                          </a:solidFill>
                          <a:effectLst/>
                          <a:latin typeface="Times New Roman"/>
                          <a:ea typeface="Calibri"/>
                        </a:rPr>
                        <a:t>Mano vaikas laikosi mokyklos taisyklių.</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58,9</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37,4</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96,3</a:t>
                      </a:r>
                      <a:endParaRPr lang="lt-LT" sz="2000" dirty="0">
                        <a:latin typeface="Times New Roman" panose="02020603050405020304" pitchFamily="18" charset="0"/>
                        <a:cs typeface="Times New Roman" panose="02020603050405020304" pitchFamily="18" charset="0"/>
                      </a:endParaRPr>
                    </a:p>
                  </a:txBody>
                  <a:tcPr/>
                </a:tc>
              </a:tr>
              <a:tr h="1053140">
                <a:tc>
                  <a:txBody>
                    <a:bodyPr/>
                    <a:lstStyle/>
                    <a:p>
                      <a:pPr>
                        <a:lnSpc>
                          <a:spcPct val="100000"/>
                        </a:lnSpc>
                      </a:pPr>
                      <a:r>
                        <a:rPr lang="lt-LT" sz="2000" dirty="0" smtClean="0">
                          <a:solidFill>
                            <a:srgbClr val="000000"/>
                          </a:solidFill>
                          <a:effectLst/>
                          <a:latin typeface="Times New Roman"/>
                          <a:ea typeface="Calibri"/>
                        </a:rPr>
                        <a:t>Mano vaikas po truputį išmoksta naujų dalykų. </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61,7</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33,6</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95,3</a:t>
                      </a:r>
                      <a:endParaRPr lang="lt-LT" sz="2000" dirty="0">
                        <a:latin typeface="Times New Roman" panose="02020603050405020304" pitchFamily="18" charset="0"/>
                        <a:cs typeface="Times New Roman" panose="02020603050405020304" pitchFamily="18" charset="0"/>
                      </a:endParaRPr>
                    </a:p>
                  </a:txBody>
                  <a:tcPr/>
                </a:tc>
              </a:tr>
              <a:tr h="734006">
                <a:tc>
                  <a:txBody>
                    <a:bodyPr/>
                    <a:lstStyle/>
                    <a:p>
                      <a:pPr>
                        <a:lnSpc>
                          <a:spcPct val="100000"/>
                        </a:lnSpc>
                      </a:pPr>
                      <a:r>
                        <a:rPr lang="lt-LT" sz="2000" dirty="0" smtClean="0">
                          <a:solidFill>
                            <a:srgbClr val="000000"/>
                          </a:solidFill>
                          <a:effectLst/>
                          <a:latin typeface="Times New Roman"/>
                          <a:ea typeface="Calibri"/>
                        </a:rPr>
                        <a:t>Aš žinau, kas mano vaikui sekasi. </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00000"/>
                        </a:lnSpc>
                        <a:spcAft>
                          <a:spcPts val="1000"/>
                        </a:spcAft>
                      </a:pPr>
                      <a:r>
                        <a:rPr lang="lt-LT" sz="2000" dirty="0" smtClean="0">
                          <a:latin typeface="Times New Roman" panose="02020603050405020304" pitchFamily="18" charset="0"/>
                          <a:cs typeface="Times New Roman" panose="02020603050405020304" pitchFamily="18" charset="0"/>
                        </a:rPr>
                        <a:t>73,8</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21,5</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95,3</a:t>
                      </a:r>
                      <a:endParaRPr lang="lt-LT" sz="2000" dirty="0">
                        <a:latin typeface="Times New Roman" panose="02020603050405020304" pitchFamily="18" charset="0"/>
                        <a:cs typeface="Times New Roman" panose="02020603050405020304" pitchFamily="18" charset="0"/>
                      </a:endParaRPr>
                    </a:p>
                  </a:txBody>
                  <a:tcPr/>
                </a:tc>
              </a:tr>
              <a:tr h="734006">
                <a:tc>
                  <a:txBody>
                    <a:bodyPr/>
                    <a:lstStyle/>
                    <a:p>
                      <a:pPr>
                        <a:lnSpc>
                          <a:spcPct val="100000"/>
                        </a:lnSpc>
                      </a:pPr>
                      <a:r>
                        <a:rPr lang="lt-LT" sz="2000" dirty="0" smtClean="0">
                          <a:solidFill>
                            <a:srgbClr val="000000"/>
                          </a:solidFill>
                          <a:effectLst/>
                          <a:latin typeface="Times New Roman"/>
                          <a:ea typeface="Calibri"/>
                        </a:rPr>
                        <a:t>Mokykla mus informuoja apie vaikų mokymosi pasiekimus, pažangą ar sunkumus.</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solidFill>
                            <a:srgbClr val="000000"/>
                          </a:solidFill>
                          <a:effectLst/>
                          <a:latin typeface="Times New Roman"/>
                          <a:ea typeface="Calibri"/>
                          <a:cs typeface="Times New Roman"/>
                        </a:rPr>
                        <a:t>75,7</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19,6</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00000"/>
                        </a:lnSpc>
                      </a:pPr>
                      <a:r>
                        <a:rPr lang="lt-LT" sz="2000" dirty="0" smtClean="0">
                          <a:latin typeface="Times New Roman" panose="02020603050405020304" pitchFamily="18" charset="0"/>
                          <a:cs typeface="Times New Roman" panose="02020603050405020304" pitchFamily="18" charset="0"/>
                        </a:rPr>
                        <a:t>95,3</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679088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675574402"/>
              </p:ext>
            </p:extLst>
          </p:nvPr>
        </p:nvGraphicFramePr>
        <p:xfrm>
          <a:off x="539552" y="908720"/>
          <a:ext cx="8229600" cy="5136439"/>
        </p:xfrm>
        <a:graphic>
          <a:graphicData uri="http://schemas.openxmlformats.org/drawingml/2006/table">
            <a:tbl>
              <a:tblPr firstRow="1" bandRow="1">
                <a:tableStyleId>{5940675A-B579-460E-94D1-54222C63F5DA}</a:tableStyleId>
              </a:tblPr>
              <a:tblGrid>
                <a:gridCol w="4546848"/>
                <a:gridCol w="1501824"/>
                <a:gridCol w="1296144"/>
                <a:gridCol w="884784"/>
              </a:tblGrid>
              <a:tr h="124976">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330420">
                <a:tc>
                  <a:txBody>
                    <a:bodyPr/>
                    <a:lstStyle/>
                    <a:p>
                      <a:r>
                        <a:rPr lang="lt-LT" sz="2000" dirty="0" smtClean="0">
                          <a:solidFill>
                            <a:srgbClr val="000000"/>
                          </a:solidFill>
                          <a:effectLst/>
                          <a:latin typeface="Times New Roman"/>
                          <a:ea typeface="Calibri"/>
                        </a:rPr>
                        <a:t>Man aiškūs mano vaiko pažangos ir pasiekimų įvertinimai.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61,7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32,7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94,4</a:t>
                      </a:r>
                      <a:endParaRPr lang="lt-LT" sz="2000" dirty="0">
                        <a:latin typeface="Times New Roman" panose="02020603050405020304" pitchFamily="18" charset="0"/>
                        <a:cs typeface="Times New Roman" panose="02020603050405020304" pitchFamily="18" charset="0"/>
                      </a:endParaRPr>
                    </a:p>
                  </a:txBody>
                  <a:tcPr/>
                </a:tc>
              </a:tr>
              <a:tr h="584590">
                <a:tc>
                  <a:txBody>
                    <a:bodyPr/>
                    <a:lstStyle/>
                    <a:p>
                      <a:r>
                        <a:rPr lang="lt-LT" sz="2000" dirty="0" smtClean="0">
                          <a:solidFill>
                            <a:srgbClr val="000000"/>
                          </a:solidFill>
                          <a:effectLst/>
                          <a:latin typeface="Times New Roman"/>
                          <a:ea typeface="Calibri"/>
                        </a:rPr>
                        <a:t>Mokydamasis mano vaikas naudojasi įvairia įranga ir priemonėmis.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72,0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22,4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94,4</a:t>
                      </a:r>
                      <a:endParaRPr lang="lt-LT" sz="2000" dirty="0">
                        <a:latin typeface="Times New Roman" panose="02020603050405020304" pitchFamily="18" charset="0"/>
                        <a:cs typeface="Times New Roman" panose="02020603050405020304" pitchFamily="18" charset="0"/>
                      </a:endParaRPr>
                    </a:p>
                  </a:txBody>
                  <a:tcPr/>
                </a:tc>
              </a:tr>
              <a:tr h="838759">
                <a:tc>
                  <a:txBody>
                    <a:bodyPr/>
                    <a:lstStyle/>
                    <a:p>
                      <a:pPr>
                        <a:lnSpc>
                          <a:spcPct val="115000"/>
                        </a:lnSpc>
                        <a:spcAft>
                          <a:spcPts val="1000"/>
                        </a:spcAft>
                      </a:pPr>
                      <a:r>
                        <a:rPr lang="lt-LT" sz="2000" dirty="0" smtClean="0">
                          <a:solidFill>
                            <a:srgbClr val="000000"/>
                          </a:solidFill>
                          <a:effectLst/>
                          <a:latin typeface="Times New Roman"/>
                          <a:ea typeface="Calibri"/>
                          <a:cs typeface="Times New Roman"/>
                        </a:rPr>
                        <a:t>Mano vaiko pamokose naudojamos įvairios priemonės yra naudingos.</a:t>
                      </a:r>
                      <a:endParaRPr lang="lt-LT" sz="1800" dirty="0" smtClean="0">
                        <a:effectLst/>
                        <a:latin typeface="+mn-lt"/>
                        <a:ea typeface="Calibri"/>
                        <a:cs typeface="Times New Roman"/>
                      </a:endParaRPr>
                    </a:p>
                  </a:txBody>
                  <a:tcPr/>
                </a:tc>
                <a:tc>
                  <a:txBody>
                    <a:bodyPr/>
                    <a:lstStyle/>
                    <a:p>
                      <a:r>
                        <a:rPr lang="lt-LT" sz="2000" dirty="0" smtClean="0">
                          <a:solidFill>
                            <a:srgbClr val="000000"/>
                          </a:solidFill>
                          <a:effectLst/>
                          <a:latin typeface="Times New Roman"/>
                          <a:ea typeface="Calibri"/>
                          <a:cs typeface="Times New Roman"/>
                        </a:rPr>
                        <a:t> 67,3</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26,2</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93,5</a:t>
                      </a:r>
                      <a:endParaRPr lang="lt-LT" sz="2000" dirty="0">
                        <a:latin typeface="Times New Roman" panose="02020603050405020304" pitchFamily="18" charset="0"/>
                        <a:cs typeface="Times New Roman" panose="02020603050405020304" pitchFamily="18" charset="0"/>
                      </a:endParaRPr>
                    </a:p>
                  </a:txBody>
                  <a:tcPr/>
                </a:tc>
              </a:tr>
              <a:tr h="330420">
                <a:tc>
                  <a:txBody>
                    <a:bodyPr/>
                    <a:lstStyle/>
                    <a:p>
                      <a:pPr>
                        <a:lnSpc>
                          <a:spcPct val="115000"/>
                        </a:lnSpc>
                        <a:spcAft>
                          <a:spcPts val="1000"/>
                        </a:spcAft>
                      </a:pPr>
                      <a:r>
                        <a:rPr lang="lt-LT" sz="2000" dirty="0" smtClean="0">
                          <a:solidFill>
                            <a:srgbClr val="000000"/>
                          </a:solidFill>
                          <a:effectLst/>
                          <a:latin typeface="Times New Roman"/>
                          <a:ea typeface="Calibri"/>
                          <a:cs typeface="Times New Roman"/>
                        </a:rPr>
                        <a:t>Mano vaiko mokykloje yra daug erdvių ir vietų, kuriose gera mokytis ir ilsėtis.</a:t>
                      </a:r>
                      <a:endParaRPr lang="lt-LT" sz="1800" dirty="0" smtClean="0">
                        <a:effectLst/>
                        <a:latin typeface="+mn-lt"/>
                        <a:ea typeface="Calibri"/>
                        <a:cs typeface="Times New Roman"/>
                      </a:endParaRPr>
                    </a:p>
                  </a:txBody>
                  <a:tcPr/>
                </a:tc>
                <a:tc>
                  <a:txBody>
                    <a:bodyPr/>
                    <a:lstStyle/>
                    <a:p>
                      <a:r>
                        <a:rPr lang="lt-LT" sz="2000" dirty="0" smtClean="0">
                          <a:solidFill>
                            <a:srgbClr val="000000"/>
                          </a:solidFill>
                          <a:effectLst/>
                          <a:latin typeface="Times New Roman"/>
                          <a:ea typeface="Calibri"/>
                          <a:cs typeface="Times New Roman"/>
                        </a:rPr>
                        <a:t> 66,4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27,1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93,5</a:t>
                      </a:r>
                      <a:endParaRPr lang="lt-LT" sz="2000" dirty="0">
                        <a:latin typeface="Times New Roman" panose="02020603050405020304" pitchFamily="18" charset="0"/>
                        <a:cs typeface="Times New Roman" panose="02020603050405020304" pitchFamily="18" charset="0"/>
                      </a:endParaRPr>
                    </a:p>
                  </a:txBody>
                  <a:tcPr/>
                </a:tc>
              </a:tr>
              <a:tr h="330420">
                <a:tc>
                  <a:txBody>
                    <a:bodyPr/>
                    <a:lstStyle/>
                    <a:p>
                      <a:r>
                        <a:rPr lang="lt-LT" sz="2000" dirty="0" smtClean="0">
                          <a:solidFill>
                            <a:srgbClr val="000000"/>
                          </a:solidFill>
                          <a:effectLst/>
                          <a:latin typeface="Times New Roman"/>
                          <a:ea typeface="Calibri"/>
                        </a:rPr>
                        <a:t>Mes jaučiame, kad mokyklos gyvenimas vis keičiasi į gerąją pusę.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rgbClr val="000000"/>
                          </a:solidFill>
                          <a:effectLst/>
                          <a:latin typeface="Times New Roman"/>
                          <a:ea typeface="Calibri"/>
                          <a:cs typeface="Times New Roman"/>
                        </a:rPr>
                        <a:t> </a:t>
                      </a:r>
                      <a:r>
                        <a:rPr lang="lt-LT" sz="2000" dirty="0" smtClean="0">
                          <a:solidFill>
                            <a:srgbClr val="00B0F0"/>
                          </a:solidFill>
                          <a:effectLst/>
                          <a:latin typeface="Times New Roman"/>
                          <a:ea typeface="Calibri"/>
                          <a:cs typeface="Times New Roman"/>
                        </a:rPr>
                        <a:t> </a:t>
                      </a:r>
                      <a:r>
                        <a:rPr lang="lt-LT" sz="2000" dirty="0" smtClean="0">
                          <a:solidFill>
                            <a:schemeClr val="tx1"/>
                          </a:solidFill>
                          <a:effectLst/>
                          <a:latin typeface="Times New Roman"/>
                          <a:ea typeface="Calibri"/>
                          <a:cs typeface="Times New Roman"/>
                        </a:rPr>
                        <a:t>61,7</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31,8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93,5</a:t>
                      </a:r>
                      <a:endParaRPr lang="lt-LT" sz="2000" dirty="0">
                        <a:latin typeface="Times New Roman" panose="02020603050405020304" pitchFamily="18" charset="0"/>
                        <a:cs typeface="Times New Roman" panose="02020603050405020304" pitchFamily="18" charset="0"/>
                      </a:endParaRPr>
                    </a:p>
                  </a:txBody>
                  <a:tcPr/>
                </a:tc>
              </a:tr>
              <a:tr h="330420">
                <a:tc>
                  <a:txBody>
                    <a:bodyPr/>
                    <a:lstStyle/>
                    <a:p>
                      <a:r>
                        <a:rPr lang="lt-LT" sz="2000" dirty="0" smtClean="0">
                          <a:solidFill>
                            <a:srgbClr val="000000"/>
                          </a:solidFill>
                          <a:effectLst/>
                          <a:latin typeface="Times New Roman"/>
                          <a:ea typeface="Calibri"/>
                        </a:rPr>
                        <a:t>Mano vaikas pamokose laikosi susitarimų dėl drausmės ir tvarkos.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rgbClr val="00B0F0"/>
                          </a:solidFill>
                          <a:effectLst/>
                          <a:latin typeface="Times New Roman"/>
                          <a:ea typeface="Calibri"/>
                          <a:cs typeface="Times New Roman"/>
                        </a:rPr>
                        <a:t> </a:t>
                      </a:r>
                      <a:r>
                        <a:rPr lang="lt-LT" sz="2000" dirty="0" smtClean="0">
                          <a:solidFill>
                            <a:schemeClr val="tx1"/>
                          </a:solidFill>
                          <a:effectLst/>
                          <a:latin typeface="Times New Roman"/>
                          <a:ea typeface="Calibri"/>
                          <a:cs typeface="Times New Roman"/>
                        </a:rPr>
                        <a:t>57,0</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36,4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93,4</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329072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Tėvų žemiausiai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549793469"/>
              </p:ext>
            </p:extLst>
          </p:nvPr>
        </p:nvGraphicFramePr>
        <p:xfrm>
          <a:off x="457200" y="1628800"/>
          <a:ext cx="8229600" cy="4731606"/>
        </p:xfrm>
        <a:graphic>
          <a:graphicData uri="http://schemas.openxmlformats.org/drawingml/2006/table">
            <a:tbl>
              <a:tblPr firstRow="1" bandRow="1">
                <a:tableStyleId>{5940675A-B579-460E-94D1-54222C63F5DA}</a:tableStyleId>
              </a:tblPr>
              <a:tblGrid>
                <a:gridCol w="4546848"/>
                <a:gridCol w="1440160"/>
                <a:gridCol w="1296144"/>
                <a:gridCol w="946448"/>
              </a:tblGrid>
              <a:tr h="567611">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711625">
                <a:tc>
                  <a:txBody>
                    <a:bodyPr/>
                    <a:lstStyle/>
                    <a:p>
                      <a:pPr marL="0" lvl="0" indent="0">
                        <a:lnSpc>
                          <a:spcPct val="115000"/>
                        </a:lnSpc>
                        <a:spcAft>
                          <a:spcPts val="1000"/>
                        </a:spcAft>
                        <a:buFont typeface="+mj-lt"/>
                        <a:buNone/>
                      </a:pPr>
                      <a:r>
                        <a:rPr lang="lt-LT" sz="2000" dirty="0" smtClean="0">
                          <a:effectLst/>
                          <a:latin typeface="Times New Roman" panose="02020603050405020304" pitchFamily="18" charset="0"/>
                          <a:ea typeface="Calibri"/>
                          <a:cs typeface="Times New Roman" panose="02020603050405020304" pitchFamily="18" charset="0"/>
                        </a:rPr>
                        <a:t>Mano vaiko mokyklos pasiekimai yra žinomi mieste (rajone ar šalyje).</a:t>
                      </a:r>
                    </a:p>
                  </a:txBody>
                  <a:tcPr/>
                </a:tc>
                <a:tc>
                  <a:txBody>
                    <a:bodyPr/>
                    <a:lstStyle/>
                    <a:p>
                      <a:r>
                        <a:rPr lang="lt-LT" sz="2000" dirty="0" smtClean="0">
                          <a:latin typeface="Times New Roman" panose="02020603050405020304" pitchFamily="18" charset="0"/>
                          <a:cs typeface="Times New Roman" panose="02020603050405020304" pitchFamily="18" charset="0"/>
                        </a:rPr>
                        <a:t>21,5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16,8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38,3</a:t>
                      </a:r>
                      <a:endParaRPr lang="lt-LT" sz="2000" dirty="0">
                        <a:latin typeface="Times New Roman" panose="02020603050405020304" pitchFamily="18" charset="0"/>
                        <a:cs typeface="Times New Roman" panose="02020603050405020304" pitchFamily="18" charset="0"/>
                      </a:endParaRPr>
                    </a:p>
                  </a:txBody>
                  <a:tcPr/>
                </a:tc>
              </a:tr>
              <a:tr h="808996">
                <a:tc>
                  <a:txBody>
                    <a:bodyPr/>
                    <a:lstStyle/>
                    <a:p>
                      <a:pPr marL="0" lvl="0" indent="0">
                        <a:lnSpc>
                          <a:spcPct val="115000"/>
                        </a:lnSpc>
                        <a:spcAft>
                          <a:spcPts val="1000"/>
                        </a:spcAft>
                        <a:buFont typeface="+mj-lt"/>
                        <a:buNone/>
                      </a:pPr>
                      <a:r>
                        <a:rPr lang="lt-LT" sz="2000" dirty="0" smtClean="0">
                          <a:effectLst/>
                          <a:latin typeface="Times New Roman" panose="02020603050405020304" pitchFamily="18" charset="0"/>
                          <a:ea typeface="Calibri"/>
                          <a:cs typeface="Times New Roman" panose="02020603050405020304" pitchFamily="18" charset="0"/>
                        </a:rPr>
                        <a:t>Mokykloje mano vaikui pakanka būrelių, renginių, kitų veiklų.</a:t>
                      </a:r>
                    </a:p>
                  </a:txBody>
                  <a:tcPr/>
                </a:tc>
                <a:tc>
                  <a:txBody>
                    <a:bodyPr/>
                    <a:lstStyle/>
                    <a:p>
                      <a:r>
                        <a:rPr lang="lt-LT" sz="2000" dirty="0" smtClean="0">
                          <a:latin typeface="Times New Roman" panose="02020603050405020304" pitchFamily="18" charset="0"/>
                          <a:cs typeface="Times New Roman" panose="02020603050405020304" pitchFamily="18" charset="0"/>
                        </a:rPr>
                        <a:t>35,5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33,6</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69,1</a:t>
                      </a:r>
                      <a:endParaRPr lang="lt-LT" sz="2000" dirty="0">
                        <a:latin typeface="Times New Roman" panose="02020603050405020304" pitchFamily="18" charset="0"/>
                        <a:cs typeface="Times New Roman" panose="02020603050405020304" pitchFamily="18" charset="0"/>
                      </a:endParaRPr>
                    </a:p>
                  </a:txBody>
                  <a:tcPr/>
                </a:tc>
              </a:tr>
              <a:tr h="711625">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Mano vaikas mokydamasis nebijo klysti, nes žino, kad mokykla ir mokytojai suteiks galimybę pasitaisyti.</a:t>
                      </a:r>
                      <a:endParaRPr lang="lt-LT" sz="2000" dirty="0" smtClean="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 39,3</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34,6</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73,9</a:t>
                      </a:r>
                      <a:endParaRPr lang="lt-LT" sz="2000" dirty="0">
                        <a:latin typeface="Times New Roman" panose="02020603050405020304" pitchFamily="18" charset="0"/>
                        <a:cs typeface="Times New Roman" panose="02020603050405020304" pitchFamily="18" charset="0"/>
                      </a:endParaRPr>
                    </a:p>
                  </a:txBody>
                  <a:tcPr/>
                </a:tc>
              </a:tr>
              <a:tr h="711625">
                <a:tc>
                  <a:txBody>
                    <a:bodyPr/>
                    <a:lstStyle/>
                    <a:p>
                      <a:r>
                        <a:rPr lang="lt-LT" sz="2000" dirty="0" smtClean="0">
                          <a:effectLst/>
                          <a:latin typeface="Times New Roman" panose="02020603050405020304" pitchFamily="18" charset="0"/>
                          <a:ea typeface="Calibri"/>
                          <a:cs typeface="Times New Roman" panose="02020603050405020304" pitchFamily="18" charset="0"/>
                        </a:rPr>
                        <a:t>Mano vaikui patinka mokytis</a:t>
                      </a:r>
                      <a:r>
                        <a:rPr lang="lt-LT" sz="2000" dirty="0" smtClean="0">
                          <a:solidFill>
                            <a:srgbClr val="00B050"/>
                          </a:solidFill>
                          <a:effectLst/>
                          <a:latin typeface="Times New Roman" panose="02020603050405020304" pitchFamily="18" charset="0"/>
                          <a:ea typeface="Calibri"/>
                          <a:cs typeface="Times New Roman" panose="02020603050405020304" pitchFamily="18" charset="0"/>
                        </a:rPr>
                        <a:t>.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30,8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44,9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75,7</a:t>
                      </a:r>
                      <a:endParaRPr lang="lt-LT" sz="2000" dirty="0">
                        <a:latin typeface="Times New Roman" panose="02020603050405020304" pitchFamily="18" charset="0"/>
                        <a:cs typeface="Times New Roman" panose="02020603050405020304" pitchFamily="18" charset="0"/>
                      </a:endParaRPr>
                    </a:p>
                  </a:txBody>
                  <a:tcPr/>
                </a:tc>
              </a:tr>
              <a:tr h="711625">
                <a:tc>
                  <a:txBody>
                    <a:bodyPr/>
                    <a:lstStyle/>
                    <a:p>
                      <a:r>
                        <a:rPr lang="lt-LT" sz="2000" dirty="0" smtClean="0">
                          <a:effectLst/>
                          <a:latin typeface="Times New Roman" panose="02020603050405020304" pitchFamily="18" charset="0"/>
                          <a:ea typeface="Calibri"/>
                          <a:cs typeface="Times New Roman" panose="02020603050405020304" pitchFamily="18" charset="0"/>
                        </a:rPr>
                        <a:t>Mano vaikas pasitiki savo jėgomis. </a:t>
                      </a:r>
                    </a:p>
                  </a:txBody>
                  <a:tcPr/>
                </a:tc>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 34,6</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43,0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77,6</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4046781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490066"/>
          </a:xfrm>
        </p:spPr>
        <p:txBody>
          <a:bodyPr>
            <a:normAutofit fontScale="90000"/>
          </a:bodyPr>
          <a:lstStyle/>
          <a:p>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624926413"/>
              </p:ext>
            </p:extLst>
          </p:nvPr>
        </p:nvGraphicFramePr>
        <p:xfrm>
          <a:off x="539552" y="836712"/>
          <a:ext cx="8229600" cy="5842726"/>
        </p:xfrm>
        <a:graphic>
          <a:graphicData uri="http://schemas.openxmlformats.org/drawingml/2006/table">
            <a:tbl>
              <a:tblPr firstRow="1" bandRow="1">
                <a:tableStyleId>{5940675A-B579-460E-94D1-54222C63F5DA}</a:tableStyleId>
              </a:tblPr>
              <a:tblGrid>
                <a:gridCol w="4546848"/>
                <a:gridCol w="1501824"/>
                <a:gridCol w="1368152"/>
                <a:gridCol w="812776"/>
              </a:tblGrid>
              <a:tr h="792088">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330420">
                <a:tc>
                  <a:txBody>
                    <a:bodyPr/>
                    <a:lstStyle/>
                    <a:p>
                      <a:r>
                        <a:rPr lang="lt-LT" sz="2000" dirty="0" smtClean="0">
                          <a:latin typeface="Times New Roman" panose="02020603050405020304" pitchFamily="18" charset="0"/>
                          <a:cs typeface="Times New Roman" panose="02020603050405020304" pitchFamily="18" charset="0"/>
                        </a:rPr>
                        <a:t>Aš aktyviai dalyvauju mokyklos renginiuose, bendruose susitikimuose su mokytojais, pamokose.</a:t>
                      </a:r>
                    </a:p>
                  </a:txBody>
                  <a:tcPr/>
                </a:tc>
                <a:tc>
                  <a:txBody>
                    <a:bodyPr/>
                    <a:lstStyle/>
                    <a:p>
                      <a:r>
                        <a:rPr lang="lt-LT" sz="2000" dirty="0" smtClean="0">
                          <a:latin typeface="Times New Roman" panose="02020603050405020304" pitchFamily="18" charset="0"/>
                          <a:cs typeface="Times New Roman" panose="02020603050405020304" pitchFamily="18" charset="0"/>
                        </a:rPr>
                        <a:t>37,4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43,9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81,3</a:t>
                      </a:r>
                      <a:endParaRPr lang="lt-LT" sz="2000" dirty="0">
                        <a:latin typeface="Times New Roman" panose="02020603050405020304" pitchFamily="18" charset="0"/>
                        <a:cs typeface="Times New Roman" panose="02020603050405020304" pitchFamily="18" charset="0"/>
                      </a:endParaRPr>
                    </a:p>
                  </a:txBody>
                  <a:tcPr/>
                </a:tc>
              </a:tr>
              <a:tr h="584590">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 Mano vaikas turėdamas idėjų dėl mokyklos gyvenimo gerinimo gali jas įgyvendinti.</a:t>
                      </a: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 29,0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34,6</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63,6</a:t>
                      </a:r>
                      <a:endParaRPr lang="lt-LT" sz="2000" dirty="0">
                        <a:latin typeface="Times New Roman" panose="02020603050405020304" pitchFamily="18" charset="0"/>
                        <a:cs typeface="Times New Roman" panose="02020603050405020304" pitchFamily="18" charset="0"/>
                      </a:endParaRPr>
                    </a:p>
                  </a:txBody>
                  <a:tcPr/>
                </a:tc>
              </a:tr>
              <a:tr h="838759">
                <a:tc>
                  <a:txBody>
                    <a:bodyPr/>
                    <a:lstStyle/>
                    <a:p>
                      <a:r>
                        <a:rPr lang="lt-LT" sz="2000" dirty="0" smtClean="0">
                          <a:effectLst/>
                          <a:latin typeface="Times New Roman" panose="02020603050405020304" pitchFamily="18" charset="0"/>
                          <a:ea typeface="Calibri"/>
                          <a:cs typeface="Times New Roman" panose="02020603050405020304" pitchFamily="18" charset="0"/>
                        </a:rPr>
                        <a:t>Mano vaikas jaučia atsakomybę už savo mokymosi rezultatus.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rgbClr val="00B050"/>
                          </a:solidFill>
                          <a:effectLst/>
                          <a:latin typeface="Times New Roman" panose="02020603050405020304" pitchFamily="18" charset="0"/>
                          <a:ea typeface="Calibri"/>
                          <a:cs typeface="Times New Roman" panose="02020603050405020304" pitchFamily="18" charset="0"/>
                        </a:rPr>
                        <a:t> </a:t>
                      </a: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49,5</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36,4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85,9</a:t>
                      </a:r>
                      <a:endParaRPr lang="lt-LT" sz="2000" dirty="0">
                        <a:latin typeface="Times New Roman" panose="02020603050405020304" pitchFamily="18" charset="0"/>
                        <a:cs typeface="Times New Roman" panose="02020603050405020304" pitchFamily="18" charset="0"/>
                      </a:endParaRPr>
                    </a:p>
                  </a:txBody>
                  <a:tcPr/>
                </a:tc>
              </a:tr>
              <a:tr h="838759">
                <a:tc>
                  <a:txBody>
                    <a:bodyPr/>
                    <a:lstStyle/>
                    <a:p>
                      <a:r>
                        <a:rPr lang="lt-LT" sz="2000" dirty="0" smtClean="0">
                          <a:effectLst/>
                          <a:latin typeface="Times New Roman" panose="02020603050405020304" pitchFamily="18" charset="0"/>
                          <a:ea typeface="Calibri"/>
                          <a:cs typeface="Times New Roman" panose="02020603050405020304" pitchFamily="18" charset="0"/>
                        </a:rPr>
                        <a:t>Pamokose vaikas gali pasirinkti įvairaus sunkumo užduotis.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 40,2</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32,7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72,9</a:t>
                      </a:r>
                      <a:endParaRPr lang="lt-LT" sz="2000" dirty="0">
                        <a:latin typeface="Times New Roman" panose="02020603050405020304" pitchFamily="18" charset="0"/>
                        <a:cs typeface="Times New Roman" panose="02020603050405020304" pitchFamily="18" charset="0"/>
                      </a:endParaRPr>
                    </a:p>
                  </a:txBody>
                  <a:tcPr/>
                </a:tc>
              </a:tr>
              <a:tr h="838759">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Pamokų ir kitų veiklų tvarkaraščiai patogūs mano vaikui.</a:t>
                      </a:r>
                    </a:p>
                    <a:p>
                      <a:r>
                        <a:rPr lang="lt-LT" sz="2000" dirty="0" smtClean="0">
                          <a:solidFill>
                            <a:srgbClr val="00B050"/>
                          </a:solidFill>
                          <a:effectLst/>
                          <a:latin typeface="Times New Roman" panose="02020603050405020304" pitchFamily="18" charset="0"/>
                          <a:ea typeface="Calibri"/>
                          <a:cs typeface="Times New Roman" panose="02020603050405020304" pitchFamily="18" charset="0"/>
                        </a:rPr>
                        <a:t>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 49,5</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33,6</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83,1</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079261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Išvados</a:t>
            </a:r>
            <a:endParaRPr lang="lt-LT" sz="29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457200" y="1124744"/>
            <a:ext cx="8229600" cy="5001419"/>
          </a:xfrm>
        </p:spPr>
        <p:txBody>
          <a:bodyPr>
            <a:normAutofit fontScale="92500" lnSpcReduction="20000"/>
          </a:bodyPr>
          <a:lstStyle/>
          <a:p>
            <a:pPr marL="0" lvl="0" fontAlgn="t">
              <a:spcBef>
                <a:spcPts val="0"/>
              </a:spcBef>
            </a:pPr>
            <a:r>
              <a:rPr lang="lt-LT" sz="2200" dirty="0" smtClean="0">
                <a:latin typeface="Times New Roman" panose="02020603050405020304" pitchFamily="18" charset="0"/>
                <a:cs typeface="Times New Roman" panose="02020603050405020304" pitchFamily="18" charset="0"/>
              </a:rPr>
              <a:t>100 proc. mokytojų visiškai sutinka, kad mokyklos aplinka yra patogi ir skatina mokytis, o mokyklos vadovai siekia, kad mokykla keistųsi ir tobulėtų, mokykloje sprendimai priimami bendromis diskusijomis, mokytojai ir administracija nuolat ugdo savo profesinį meistriškumą, sistemingai</a:t>
            </a:r>
            <a:r>
              <a:rPr lang="lt-LT" sz="2200" dirty="0" smtClean="0">
                <a:solidFill>
                  <a:srgbClr val="000000"/>
                </a:solidFill>
                <a:latin typeface="Times New Roman" panose="02020603050405020304" pitchFamily="18" charset="0"/>
                <a:ea typeface="Calibri"/>
                <a:cs typeface="Times New Roman" panose="02020603050405020304" pitchFamily="18" charset="0"/>
              </a:rPr>
              <a:t> informuoja suinteresuotus asmenis </a:t>
            </a:r>
            <a:r>
              <a:rPr lang="lt-LT" sz="2200" dirty="0">
                <a:solidFill>
                  <a:srgbClr val="000000"/>
                </a:solidFill>
                <a:latin typeface="Times New Roman" panose="02020603050405020304" pitchFamily="18" charset="0"/>
                <a:ea typeface="Calibri"/>
                <a:cs typeface="Times New Roman" panose="02020603050405020304" pitchFamily="18" charset="0"/>
              </a:rPr>
              <a:t>apie mokinių pažangą ir </a:t>
            </a:r>
            <a:r>
              <a:rPr lang="lt-LT" sz="2200" dirty="0" smtClean="0">
                <a:solidFill>
                  <a:srgbClr val="000000"/>
                </a:solidFill>
                <a:latin typeface="Times New Roman" panose="02020603050405020304" pitchFamily="18" charset="0"/>
                <a:ea typeface="Calibri"/>
                <a:cs typeface="Times New Roman" panose="02020603050405020304" pitchFamily="18" charset="0"/>
              </a:rPr>
              <a:t>pasiekimus. </a:t>
            </a:r>
          </a:p>
          <a:p>
            <a:pPr marL="0" lvl="0" indent="0" fontAlgn="t">
              <a:spcBef>
                <a:spcPts val="0"/>
              </a:spcBef>
              <a:buNone/>
            </a:pPr>
            <a:endParaRPr lang="lt-LT" sz="2200" dirty="0" smtClean="0">
              <a:solidFill>
                <a:srgbClr val="000000"/>
              </a:solidFill>
              <a:latin typeface="Times New Roman" panose="02020603050405020304" pitchFamily="18" charset="0"/>
              <a:ea typeface="Calibri"/>
              <a:cs typeface="Times New Roman" panose="02020603050405020304" pitchFamily="18" charset="0"/>
            </a:endParaRPr>
          </a:p>
          <a:p>
            <a:pPr marL="0" lvl="0" fontAlgn="t">
              <a:spcBef>
                <a:spcPts val="0"/>
              </a:spcBef>
            </a:pPr>
            <a:r>
              <a:rPr lang="lt-LT" sz="2200" dirty="0" smtClean="0">
                <a:solidFill>
                  <a:srgbClr val="000000"/>
                </a:solidFill>
                <a:latin typeface="Times New Roman" panose="02020603050405020304" pitchFamily="18" charset="0"/>
                <a:ea typeface="Calibri"/>
                <a:cs typeface="Times New Roman" panose="02020603050405020304" pitchFamily="18" charset="0"/>
              </a:rPr>
              <a:t>94 proc. mokinių supranta ir laikosi mokyklos tvarkos, mano, kad mokymasis mokykloje yra įveikiamas. 93 proc. mokinių teigia, kad mokytojai </a:t>
            </a:r>
            <a:r>
              <a:rPr lang="lt-LT" sz="2200" dirty="0">
                <a:solidFill>
                  <a:srgbClr val="000000"/>
                </a:solidFill>
                <a:latin typeface="Times New Roman" panose="02020603050405020304" pitchFamily="18" charset="0"/>
                <a:ea typeface="Calibri"/>
                <a:cs typeface="Times New Roman" panose="02020603050405020304" pitchFamily="18" charset="0"/>
              </a:rPr>
              <a:t> </a:t>
            </a:r>
            <a:r>
              <a:rPr lang="lt-LT" sz="2200" dirty="0" smtClean="0">
                <a:solidFill>
                  <a:srgbClr val="000000"/>
                </a:solidFill>
                <a:latin typeface="Times New Roman" panose="02020603050405020304" pitchFamily="18" charset="0"/>
                <a:ea typeface="Calibri"/>
                <a:cs typeface="Times New Roman" panose="02020603050405020304" pitchFamily="18" charset="0"/>
              </a:rPr>
              <a:t>pasiekimus vertina </a:t>
            </a:r>
            <a:r>
              <a:rPr lang="lt-LT" sz="2200" dirty="0">
                <a:solidFill>
                  <a:srgbClr val="000000"/>
                </a:solidFill>
                <a:latin typeface="Times New Roman" panose="02020603050405020304" pitchFamily="18" charset="0"/>
                <a:ea typeface="Calibri"/>
                <a:cs typeface="Times New Roman" panose="02020603050405020304" pitchFamily="18" charset="0"/>
              </a:rPr>
              <a:t>įvairiais būdais: pažymiais, kaupiamaisiais įvertinimais, pagyrimais, </a:t>
            </a:r>
            <a:r>
              <a:rPr lang="lt-LT" sz="2200" dirty="0" smtClean="0">
                <a:solidFill>
                  <a:srgbClr val="000000"/>
                </a:solidFill>
                <a:latin typeface="Times New Roman" panose="02020603050405020304" pitchFamily="18" charset="0"/>
                <a:ea typeface="Calibri"/>
                <a:cs typeface="Times New Roman" panose="02020603050405020304" pitchFamily="18" charset="0"/>
              </a:rPr>
              <a:t>komentarais, mokiniai per pamokas  mokosi </a:t>
            </a:r>
            <a:r>
              <a:rPr lang="lt-LT" sz="2200" dirty="0">
                <a:solidFill>
                  <a:srgbClr val="000000"/>
                </a:solidFill>
                <a:latin typeface="Times New Roman" panose="02020603050405020304" pitchFamily="18" charset="0"/>
                <a:ea typeface="Calibri"/>
                <a:cs typeface="Times New Roman" panose="02020603050405020304" pitchFamily="18" charset="0"/>
              </a:rPr>
              <a:t>įvairiai: visi kartu, grupelėse, po vieną.</a:t>
            </a:r>
            <a:endParaRPr lang="lt-LT" sz="2200" dirty="0">
              <a:solidFill>
                <a:prstClr val="black"/>
              </a:solidFill>
              <a:latin typeface="Times New Roman" panose="02020603050405020304" pitchFamily="18" charset="0"/>
              <a:cs typeface="Times New Roman" panose="02020603050405020304" pitchFamily="18" charset="0"/>
            </a:endParaRPr>
          </a:p>
          <a:p>
            <a:pPr marL="0" lvl="0" fontAlgn="t">
              <a:spcBef>
                <a:spcPts val="0"/>
              </a:spcBef>
            </a:pPr>
            <a:endParaRPr lang="lt-LT" sz="2200" dirty="0" smtClean="0">
              <a:solidFill>
                <a:srgbClr val="000000"/>
              </a:solidFill>
              <a:latin typeface="Times New Roman" panose="02020603050405020304" pitchFamily="18" charset="0"/>
              <a:ea typeface="Calibri"/>
              <a:cs typeface="Times New Roman" panose="02020603050405020304" pitchFamily="18" charset="0"/>
            </a:endParaRPr>
          </a:p>
          <a:p>
            <a:pPr marL="0" lvl="0" fontAlgn="t">
              <a:spcBef>
                <a:spcPts val="0"/>
              </a:spcBef>
            </a:pPr>
            <a:r>
              <a:rPr lang="lt-LT" sz="2200" dirty="0" smtClean="0">
                <a:solidFill>
                  <a:prstClr val="black"/>
                </a:solidFill>
                <a:latin typeface="Times New Roman" panose="02020603050405020304" pitchFamily="18" charset="0"/>
                <a:cs typeface="Times New Roman" panose="02020603050405020304" pitchFamily="18" charset="0"/>
              </a:rPr>
              <a:t>97 proc. tėvų mano, kad </a:t>
            </a:r>
            <a:r>
              <a:rPr lang="lt-LT" sz="2200" dirty="0" smtClean="0">
                <a:solidFill>
                  <a:srgbClr val="000000"/>
                </a:solidFill>
                <a:latin typeface="Times New Roman" panose="02020603050405020304" pitchFamily="18" charset="0"/>
                <a:cs typeface="Times New Roman" panose="02020603050405020304" pitchFamily="18" charset="0"/>
              </a:rPr>
              <a:t>m</a:t>
            </a:r>
            <a:r>
              <a:rPr lang="lt-LT" sz="2200" dirty="0" smtClean="0">
                <a:solidFill>
                  <a:srgbClr val="000000"/>
                </a:solidFill>
                <a:latin typeface="Times New Roman" panose="02020603050405020304" pitchFamily="18" charset="0"/>
                <a:ea typeface="Calibri"/>
                <a:cs typeface="Times New Roman" panose="02020603050405020304" pitchFamily="18" charset="0"/>
              </a:rPr>
              <a:t>okytojai vaikų pasiekimus </a:t>
            </a:r>
            <a:r>
              <a:rPr lang="lt-LT" sz="2200" dirty="0">
                <a:solidFill>
                  <a:srgbClr val="000000"/>
                </a:solidFill>
                <a:latin typeface="Times New Roman" panose="02020603050405020304" pitchFamily="18" charset="0"/>
                <a:ea typeface="Calibri"/>
                <a:cs typeface="Times New Roman" panose="02020603050405020304" pitchFamily="18" charset="0"/>
              </a:rPr>
              <a:t>vertina įvairiais būdais: pažymiais, kaupiamaisiais balais, pagyrimais, komentarais raštu</a:t>
            </a:r>
            <a:r>
              <a:rPr lang="lt-LT" sz="2200" dirty="0" smtClean="0">
                <a:solidFill>
                  <a:srgbClr val="000000"/>
                </a:solidFill>
                <a:latin typeface="Times New Roman" panose="02020603050405020304" pitchFamily="18" charset="0"/>
                <a:ea typeface="Calibri"/>
                <a:cs typeface="Times New Roman" panose="02020603050405020304" pitchFamily="18" charset="0"/>
              </a:rPr>
              <a:t>. 96 proc. sutinka su teiginiu „</a:t>
            </a:r>
            <a:r>
              <a:rPr lang="lt-LT" sz="2200" dirty="0">
                <a:solidFill>
                  <a:srgbClr val="000000"/>
                </a:solidFill>
                <a:latin typeface="Times New Roman" panose="02020603050405020304" pitchFamily="18" charset="0"/>
                <a:ea typeface="Calibri"/>
                <a:cs typeface="Times New Roman" panose="02020603050405020304" pitchFamily="18" charset="0"/>
              </a:rPr>
              <a:t>Mano vaikas laikosi mokyklos </a:t>
            </a:r>
            <a:r>
              <a:rPr lang="lt-LT" sz="2200" dirty="0" smtClean="0">
                <a:solidFill>
                  <a:srgbClr val="000000"/>
                </a:solidFill>
                <a:latin typeface="Times New Roman" panose="02020603050405020304" pitchFamily="18" charset="0"/>
                <a:ea typeface="Calibri"/>
                <a:cs typeface="Times New Roman" panose="02020603050405020304" pitchFamily="18" charset="0"/>
              </a:rPr>
              <a:t>taisyklių“. 95 proc. tėvų teigia, kad mokykla </a:t>
            </a:r>
            <a:r>
              <a:rPr lang="lt-LT" sz="2200" dirty="0">
                <a:solidFill>
                  <a:srgbClr val="000000"/>
                </a:solidFill>
                <a:latin typeface="Times New Roman" panose="02020603050405020304" pitchFamily="18" charset="0"/>
                <a:ea typeface="Calibri"/>
                <a:cs typeface="Times New Roman" panose="02020603050405020304" pitchFamily="18" charset="0"/>
              </a:rPr>
              <a:t>informuoja apie vaikų mokymosi pasiekimus, pažangą ar </a:t>
            </a:r>
            <a:r>
              <a:rPr lang="lt-LT" sz="2200" dirty="0" smtClean="0">
                <a:solidFill>
                  <a:srgbClr val="000000"/>
                </a:solidFill>
                <a:latin typeface="Times New Roman" panose="02020603050405020304" pitchFamily="18" charset="0"/>
                <a:ea typeface="Calibri"/>
                <a:cs typeface="Times New Roman" panose="02020603050405020304" pitchFamily="18" charset="0"/>
              </a:rPr>
              <a:t>sunkumus, vaikas išmoksta naujų dalykų ir jie žino, kaip vaikui sekasi mokykloje.</a:t>
            </a:r>
            <a:endParaRPr lang="lt-LT" sz="2200" dirty="0">
              <a:solidFill>
                <a:prstClr val="black"/>
              </a:solidFill>
              <a:latin typeface="Times New Roman" panose="02020603050405020304" pitchFamily="18" charset="0"/>
              <a:cs typeface="Times New Roman" panose="02020603050405020304" pitchFamily="18" charset="0"/>
            </a:endParaRPr>
          </a:p>
          <a:p>
            <a:pPr marL="0" lvl="0" fontAlgn="t">
              <a:spcBef>
                <a:spcPts val="0"/>
              </a:spcBef>
            </a:pPr>
            <a:endParaRPr lang="lt-LT" sz="1800" dirty="0">
              <a:solidFill>
                <a:prstClr val="black"/>
              </a:solidFill>
              <a:latin typeface="Arial"/>
            </a:endParaRPr>
          </a:p>
          <a:p>
            <a:pPr marL="0" lvl="0" indent="0" fontAlgn="t">
              <a:spcBef>
                <a:spcPts val="0"/>
              </a:spcBef>
              <a:spcAft>
                <a:spcPts val="1000"/>
              </a:spcAft>
            </a:pPr>
            <a:endParaRPr lang="lt-LT" sz="1800" dirty="0">
              <a:solidFill>
                <a:prstClr val="black"/>
              </a:solidFill>
              <a:latin typeface="Arial"/>
            </a:endParaRPr>
          </a:p>
          <a:p>
            <a:pPr marL="0" lvl="0" fontAlgn="t">
              <a:spcBef>
                <a:spcPts val="0"/>
              </a:spcBef>
            </a:pPr>
            <a:endParaRPr lang="lt-LT" sz="2000" dirty="0">
              <a:solidFill>
                <a:prstClr val="black"/>
              </a:solidFill>
              <a:latin typeface="Arial"/>
            </a:endParaRPr>
          </a:p>
          <a:p>
            <a:pPr marL="0" indent="0">
              <a:buNone/>
            </a:pPr>
            <a:endParaRPr lang="lt-LT"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701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476672"/>
            <a:ext cx="8229600" cy="5649491"/>
          </a:xfrm>
        </p:spPr>
        <p:txBody>
          <a:bodyPr>
            <a:normAutofit/>
          </a:bodyPr>
          <a:lstStyle/>
          <a:p>
            <a:pPr marL="0" lvl="0" fontAlgn="t">
              <a:spcBef>
                <a:spcPts val="0"/>
              </a:spcBef>
            </a:pPr>
            <a:endParaRPr lang="lt-LT" sz="2000" dirty="0">
              <a:solidFill>
                <a:srgbClr val="000000"/>
              </a:solidFill>
              <a:latin typeface="Times New Roman" panose="02020603050405020304" pitchFamily="18" charset="0"/>
              <a:ea typeface="Calibri"/>
              <a:cs typeface="Times New Roman" panose="02020603050405020304" pitchFamily="18" charset="0"/>
            </a:endParaRPr>
          </a:p>
          <a:p>
            <a:pPr marL="0" lvl="0" fontAlgn="t">
              <a:spcBef>
                <a:spcPts val="0"/>
              </a:spcBef>
            </a:pPr>
            <a:r>
              <a:rPr lang="lt-LT" sz="2000" dirty="0">
                <a:solidFill>
                  <a:srgbClr val="000000"/>
                </a:solidFill>
                <a:latin typeface="Times New Roman" panose="02020603050405020304" pitchFamily="18" charset="0"/>
                <a:ea typeface="Calibri"/>
                <a:cs typeface="Times New Roman" panose="02020603050405020304" pitchFamily="18" charset="0"/>
              </a:rPr>
              <a:t>15 proc. mokytojų teigia, kad mokiniai negeba projektuoti savo </a:t>
            </a:r>
            <a:r>
              <a:rPr lang="lt-LT" sz="2000" dirty="0" smtClean="0">
                <a:solidFill>
                  <a:srgbClr val="000000"/>
                </a:solidFill>
                <a:latin typeface="Times New Roman" panose="02020603050405020304" pitchFamily="18" charset="0"/>
                <a:ea typeface="Calibri"/>
                <a:cs typeface="Times New Roman" panose="02020603050405020304" pitchFamily="18" charset="0"/>
              </a:rPr>
              <a:t>tolesnio mokymosi </a:t>
            </a:r>
            <a:r>
              <a:rPr lang="lt-LT" sz="2000" dirty="0">
                <a:solidFill>
                  <a:srgbClr val="000000"/>
                </a:solidFill>
                <a:latin typeface="Times New Roman" panose="02020603050405020304" pitchFamily="18" charset="0"/>
                <a:ea typeface="Calibri"/>
                <a:cs typeface="Times New Roman" panose="02020603050405020304" pitchFamily="18" charset="0"/>
              </a:rPr>
              <a:t>ir </a:t>
            </a:r>
            <a:r>
              <a:rPr lang="lt-LT" sz="2000" dirty="0" smtClean="0">
                <a:solidFill>
                  <a:srgbClr val="000000"/>
                </a:solidFill>
                <a:latin typeface="Times New Roman" panose="02020603050405020304" pitchFamily="18" charset="0"/>
                <a:ea typeface="Calibri"/>
                <a:cs typeface="Times New Roman" panose="02020603050405020304" pitchFamily="18" charset="0"/>
              </a:rPr>
              <a:t>spręsti problemas. </a:t>
            </a:r>
            <a:r>
              <a:rPr lang="lt-LT" sz="2000" dirty="0">
                <a:solidFill>
                  <a:srgbClr val="000000"/>
                </a:solidFill>
                <a:latin typeface="Times New Roman" panose="02020603050405020304" pitchFamily="18" charset="0"/>
                <a:ea typeface="Calibri"/>
                <a:cs typeface="Times New Roman" panose="02020603050405020304" pitchFamily="18" charset="0"/>
              </a:rPr>
              <a:t>Su teiginiu „Mokiniai nebijo mokymosi iššūkių“ nesutinka 12 proc. mokytojų. 9 proc. mokytojų mano, kad kiekvienas mokinys nėra atradęs sau tinkamos ir sėkmingos veiklos </a:t>
            </a:r>
            <a:r>
              <a:rPr lang="lt-LT" sz="2000" dirty="0" smtClean="0">
                <a:solidFill>
                  <a:srgbClr val="000000"/>
                </a:solidFill>
                <a:latin typeface="Times New Roman" panose="02020603050405020304" pitchFamily="18" charset="0"/>
                <a:ea typeface="Calibri"/>
                <a:cs typeface="Times New Roman" panose="02020603050405020304" pitchFamily="18" charset="0"/>
              </a:rPr>
              <a:t>srities.</a:t>
            </a:r>
          </a:p>
          <a:p>
            <a:pPr marL="0" lvl="0" fontAlgn="t">
              <a:spcBef>
                <a:spcPts val="0"/>
              </a:spcBef>
            </a:pPr>
            <a:r>
              <a:rPr lang="lt-LT" sz="2000" dirty="0" smtClean="0">
                <a:solidFill>
                  <a:srgbClr val="000000"/>
                </a:solidFill>
                <a:latin typeface="Times New Roman" panose="02020603050405020304" pitchFamily="18" charset="0"/>
                <a:ea typeface="Calibri"/>
                <a:cs typeface="Times New Roman" panose="02020603050405020304" pitchFamily="18" charset="0"/>
              </a:rPr>
              <a:t>40 </a:t>
            </a:r>
            <a:r>
              <a:rPr lang="lt-LT" sz="2000" dirty="0">
                <a:solidFill>
                  <a:srgbClr val="000000"/>
                </a:solidFill>
                <a:latin typeface="Times New Roman" panose="02020603050405020304" pitchFamily="18" charset="0"/>
                <a:ea typeface="Calibri"/>
                <a:cs typeface="Times New Roman" panose="02020603050405020304" pitchFamily="18" charset="0"/>
              </a:rPr>
              <a:t>proc. mokinių teigia, kad </a:t>
            </a:r>
            <a:r>
              <a:rPr lang="lt-LT" sz="2000" dirty="0">
                <a:solidFill>
                  <a:srgbClr val="000000"/>
                </a:solidFill>
                <a:latin typeface="Times New Roman"/>
                <a:ea typeface="Calibri"/>
                <a:cs typeface="Times New Roman"/>
              </a:rPr>
              <a:t>pasiekimai nėra žinomi mieste (rajone ar šalyje). 35 proc. mokinių neišsako savo idėjų, pasiūlymų dėl mokyklos gyvenimo gerinimo (31 proc. jų neturi). 32 proc. mokinių nepatinka mokytis, jie bijo mokydamiesi klysti, nes </a:t>
            </a:r>
            <a:r>
              <a:rPr lang="lt-LT" sz="2000" dirty="0" smtClean="0">
                <a:solidFill>
                  <a:srgbClr val="000000"/>
                </a:solidFill>
                <a:latin typeface="Times New Roman"/>
                <a:ea typeface="Calibri"/>
                <a:cs typeface="Times New Roman"/>
              </a:rPr>
              <a:t>ne visada turi </a:t>
            </a:r>
            <a:r>
              <a:rPr lang="lt-LT" sz="2000" dirty="0">
                <a:solidFill>
                  <a:srgbClr val="000000"/>
                </a:solidFill>
                <a:latin typeface="Times New Roman"/>
                <a:ea typeface="Calibri"/>
                <a:cs typeface="Times New Roman"/>
              </a:rPr>
              <a:t>galimybę pasitaisyti (24 proc. mokinių</a:t>
            </a:r>
            <a:r>
              <a:rPr lang="lt-LT" sz="2000" dirty="0" smtClean="0">
                <a:solidFill>
                  <a:srgbClr val="000000"/>
                </a:solidFill>
                <a:latin typeface="Times New Roman"/>
                <a:ea typeface="Calibri"/>
                <a:cs typeface="Times New Roman"/>
              </a:rPr>
              <a:t>).</a:t>
            </a:r>
          </a:p>
          <a:p>
            <a:pPr marL="0" lvl="0" fontAlgn="t">
              <a:spcBef>
                <a:spcPts val="0"/>
              </a:spcBef>
            </a:pPr>
            <a:r>
              <a:rPr lang="lt-LT" sz="2000" dirty="0" smtClean="0">
                <a:solidFill>
                  <a:srgbClr val="000000"/>
                </a:solidFill>
                <a:latin typeface="Times New Roman"/>
                <a:ea typeface="Calibri"/>
                <a:cs typeface="Times New Roman"/>
              </a:rPr>
              <a:t>45 </a:t>
            </a:r>
            <a:r>
              <a:rPr lang="lt-LT" sz="2000" dirty="0">
                <a:solidFill>
                  <a:srgbClr val="000000"/>
                </a:solidFill>
                <a:latin typeface="Times New Roman"/>
                <a:ea typeface="Calibri"/>
                <a:cs typeface="Times New Roman"/>
              </a:rPr>
              <a:t>proc. tėvų teigia, kad jų vaikų mokyklos pasiekimai nėra žinomi mieste (rajone ar šalyje). 20 proc. tėvų teigia, kad jų vaikai mokydamiesi bijo klysti, nes nežino, </a:t>
            </a:r>
            <a:r>
              <a:rPr lang="lt-LT" sz="2000" dirty="0" smtClean="0">
                <a:solidFill>
                  <a:srgbClr val="000000"/>
                </a:solidFill>
                <a:latin typeface="Times New Roman"/>
                <a:ea typeface="Calibri"/>
                <a:cs typeface="Times New Roman"/>
              </a:rPr>
              <a:t>ar </a:t>
            </a:r>
            <a:r>
              <a:rPr lang="lt-LT" sz="2000" dirty="0">
                <a:solidFill>
                  <a:srgbClr val="000000"/>
                </a:solidFill>
                <a:latin typeface="Times New Roman"/>
                <a:ea typeface="Calibri"/>
                <a:cs typeface="Times New Roman"/>
              </a:rPr>
              <a:t>mokytojai suteiks galimybę pasitaisyti, mokykloje trūksta būrelių, renginių, kitų veiklų. Su teiginiais „Mano vaikui patinka mokytis“ ir </a:t>
            </a:r>
            <a:r>
              <a:rPr lang="lt-LT" sz="2000" dirty="0" smtClean="0">
                <a:solidFill>
                  <a:srgbClr val="000000"/>
                </a:solidFill>
                <a:latin typeface="Times New Roman"/>
                <a:ea typeface="Calibri"/>
                <a:cs typeface="Times New Roman"/>
              </a:rPr>
              <a:t>„</a:t>
            </a:r>
            <a:r>
              <a:rPr lang="lt-LT" sz="2000" dirty="0">
                <a:solidFill>
                  <a:srgbClr val="000000"/>
                </a:solidFill>
                <a:latin typeface="Times New Roman"/>
                <a:ea typeface="Calibri"/>
                <a:cs typeface="Times New Roman"/>
              </a:rPr>
              <a:t>Mano vaikas pasitiki savo jėgomis“ nesutinka 18 proc. mokinių tėvų. </a:t>
            </a:r>
            <a:endParaRPr lang="lt-LT" sz="2000" dirty="0">
              <a:solidFill>
                <a:prstClr val="black"/>
              </a:solidFill>
              <a:latin typeface="Arial"/>
            </a:endParaRPr>
          </a:p>
          <a:p>
            <a:endParaRPr lang="lt-LT" dirty="0"/>
          </a:p>
        </p:txBody>
      </p:sp>
    </p:spTree>
    <p:extLst>
      <p:ext uri="{BB962C8B-B14F-4D97-AF65-F5344CB8AC3E}">
        <p14:creationId xmlns:p14="http://schemas.microsoft.com/office/powerpoint/2010/main" val="31779428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dirty="0" smtClean="0">
                <a:latin typeface="Times New Roman" panose="02020603050405020304" pitchFamily="18" charset="0"/>
                <a:cs typeface="Times New Roman" panose="02020603050405020304" pitchFamily="18" charset="0"/>
              </a:rPr>
              <a:t>Siūlymai</a:t>
            </a:r>
            <a:endParaRPr lang="lt-LT" sz="28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pPr marL="0" indent="0">
              <a:buNone/>
            </a:pPr>
            <a:endParaRPr lang="lt-LT" sz="2000" dirty="0" smtClean="0">
              <a:solidFill>
                <a:srgbClr val="000000"/>
              </a:solidFill>
              <a:latin typeface="Times New Roman" panose="02020603050405020304" pitchFamily="18" charset="0"/>
              <a:cs typeface="Times New Roman" panose="02020603050405020304" pitchFamily="18" charset="0"/>
            </a:endParaRPr>
          </a:p>
          <a:p>
            <a:pPr marL="0" indent="0">
              <a:buNone/>
            </a:pPr>
            <a:r>
              <a:rPr lang="lt-LT" sz="2000" dirty="0">
                <a:latin typeface="Times New Roman" panose="02020603050405020304" pitchFamily="18" charset="0"/>
                <a:cs typeface="Times New Roman" panose="02020603050405020304" pitchFamily="18" charset="0"/>
              </a:rPr>
              <a:t>1. Suaktyvinti Ugdymo karjerai veiklas gimnazijoje. </a:t>
            </a:r>
            <a:endParaRPr lang="lt-LT" sz="2000" dirty="0" smtClean="0">
              <a:latin typeface="Times New Roman" panose="02020603050405020304" pitchFamily="18" charset="0"/>
              <a:cs typeface="Times New Roman" panose="02020603050405020304" pitchFamily="18" charset="0"/>
            </a:endParaRPr>
          </a:p>
          <a:p>
            <a:pPr marL="0" indent="0">
              <a:buNone/>
            </a:pPr>
            <a:r>
              <a:rPr lang="lt-LT" sz="2000" dirty="0" smtClean="0">
                <a:latin typeface="Times New Roman" panose="02020603050405020304" pitchFamily="18" charset="0"/>
                <a:cs typeface="Times New Roman" panose="02020603050405020304" pitchFamily="18" charset="0"/>
              </a:rPr>
              <a:t>2</a:t>
            </a:r>
            <a:r>
              <a:rPr lang="lt-LT" sz="2000" dirty="0">
                <a:latin typeface="Times New Roman" panose="02020603050405020304" pitchFamily="18" charset="0"/>
                <a:cs typeface="Times New Roman" panose="02020603050405020304" pitchFamily="18" charset="0"/>
              </a:rPr>
              <a:t>. Skatinti mokinius dalyvauti įvairiuose </a:t>
            </a:r>
            <a:r>
              <a:rPr lang="lt-LT" sz="2000" dirty="0" smtClean="0">
                <a:latin typeface="Times New Roman" panose="02020603050405020304" pitchFamily="18" charset="0"/>
                <a:cs typeface="Times New Roman" panose="02020603050405020304" pitchFamily="18" charset="0"/>
              </a:rPr>
              <a:t>konkursuose (rajone, respublikoje). </a:t>
            </a:r>
          </a:p>
          <a:p>
            <a:pPr marL="0" indent="0">
              <a:buNone/>
            </a:pPr>
            <a:r>
              <a:rPr lang="lt-LT" sz="2000" dirty="0" smtClean="0">
                <a:latin typeface="Times New Roman" panose="02020603050405020304" pitchFamily="18" charset="0"/>
                <a:cs typeface="Times New Roman" panose="02020603050405020304" pitchFamily="18" charset="0"/>
              </a:rPr>
              <a:t>3</a:t>
            </a:r>
            <a:r>
              <a:rPr lang="lt-LT" sz="2000" dirty="0">
                <a:latin typeface="Times New Roman" panose="02020603050405020304" pitchFamily="18" charset="0"/>
                <a:cs typeface="Times New Roman" panose="02020603050405020304" pitchFamily="18" charset="0"/>
              </a:rPr>
              <a:t>. </a:t>
            </a:r>
            <a:r>
              <a:rPr lang="lt-LT" sz="2000" dirty="0" smtClean="0">
                <a:latin typeface="Times New Roman" panose="02020603050405020304" pitchFamily="18" charset="0"/>
                <a:ea typeface="Calibri"/>
                <a:cs typeface="Times New Roman" panose="02020603050405020304" pitchFamily="18" charset="0"/>
              </a:rPr>
              <a:t>Susitarti, dėl galimybių mokiniams pamokoje klysti, pasitaisyti, ir mokytis iš savo klaidų.</a:t>
            </a:r>
            <a:endParaRPr lang="lt-LT" sz="2000" dirty="0" smtClean="0">
              <a:latin typeface="Times New Roman" panose="02020603050405020304" pitchFamily="18" charset="0"/>
              <a:cs typeface="Times New Roman" panose="02020603050405020304" pitchFamily="18" charset="0"/>
            </a:endParaRPr>
          </a:p>
          <a:p>
            <a:pPr marL="0" indent="0">
              <a:buNone/>
            </a:pPr>
            <a:r>
              <a:rPr lang="lt-LT" sz="2000" dirty="0" smtClean="0">
                <a:latin typeface="Times New Roman" panose="02020603050405020304" pitchFamily="18" charset="0"/>
                <a:cs typeface="Times New Roman" panose="02020603050405020304" pitchFamily="18" charset="0"/>
              </a:rPr>
              <a:t>4. Atlikti mokinių apklausą, kokie būreliai, renginiai, veiklos tenkintų jų poreikius, į juos atsižvelgti rengiant </a:t>
            </a:r>
            <a:r>
              <a:rPr lang="lt-LT" sz="2000" smtClean="0">
                <a:latin typeface="Times New Roman" panose="02020603050405020304" pitchFamily="18" charset="0"/>
                <a:cs typeface="Times New Roman" panose="02020603050405020304" pitchFamily="18" charset="0"/>
              </a:rPr>
              <a:t>Ugdymo planą.</a:t>
            </a:r>
            <a:endParaRPr lang="lt-LT" sz="20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3847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dirty="0" smtClean="0">
                <a:latin typeface="Times New Roman" panose="02020603050405020304" pitchFamily="18" charset="0"/>
                <a:cs typeface="Times New Roman" panose="02020603050405020304" pitchFamily="18" charset="0"/>
              </a:rPr>
              <a:t>Tikslas</a:t>
            </a:r>
            <a:endParaRPr lang="lt-LT" sz="28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r>
              <a:rPr lang="lt-LT" sz="2800" dirty="0" smtClean="0">
                <a:latin typeface="Times New Roman" panose="02020603050405020304" pitchFamily="18" charset="0"/>
                <a:cs typeface="Times New Roman" panose="02020603050405020304" pitchFamily="18" charset="0"/>
              </a:rPr>
              <a:t>Atlikti platųjį gimnazijos veiklos kokybės įsivertinimą ir išsiaiškinti stipriąsias bei tobulintinas sritis.</a:t>
            </a:r>
            <a:endParaRPr lang="lt-LT"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4524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Mokytojų aukščiausiai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837773620"/>
              </p:ext>
            </p:extLst>
          </p:nvPr>
        </p:nvGraphicFramePr>
        <p:xfrm>
          <a:off x="457200" y="1600200"/>
          <a:ext cx="8229600" cy="4815840"/>
        </p:xfrm>
        <a:graphic>
          <a:graphicData uri="http://schemas.openxmlformats.org/drawingml/2006/table">
            <a:tbl>
              <a:tblPr firstRow="1" bandRow="1">
                <a:tableStyleId>{5940675A-B579-460E-94D1-54222C63F5DA}</a:tableStyleId>
              </a:tblPr>
              <a:tblGrid>
                <a:gridCol w="4546848"/>
                <a:gridCol w="1224136"/>
                <a:gridCol w="1152128"/>
                <a:gridCol w="1306488"/>
              </a:tblGrid>
              <a:tr h="370840">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a:t>
                      </a:r>
                      <a:r>
                        <a:rPr lang="lt-LT" sz="2000" b="1" baseline="0" dirty="0" smtClean="0">
                          <a:latin typeface="Times New Roman" panose="02020603050405020304" pitchFamily="18" charset="0"/>
                          <a:cs typeface="Times New Roman" panose="02020603050405020304" pitchFamily="18" charset="0"/>
                        </a:rPr>
                        <a:t> gero,</a:t>
                      </a:r>
                      <a:r>
                        <a:rPr lang="lt-LT" sz="2000" b="1" dirty="0" smtClean="0">
                          <a:latin typeface="Times New Roman" panose="02020603050405020304" pitchFamily="18" charset="0"/>
                          <a:cs typeface="Times New Roman" panose="02020603050405020304" pitchFamily="18" charset="0"/>
                        </a:rPr>
                        <a:t>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 </a:t>
                      </a:r>
                      <a:endParaRPr lang="lt-LT" sz="2000" b="1"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Mokykla sistemingai, remiantis įrodymais, informuoja visus suinteresuotuosius apie mokinių pažangą ir pasiekimus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100 proc.</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100 proc.</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Mokyklos aplinka skatina mokytis, nes yra estetiška ir jauki</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100 proc.</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100 proc.</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Mokyklos aplinka yra patogi, funkcionali ir palanki </a:t>
                      </a:r>
                      <a:r>
                        <a:rPr lang="lt-LT" sz="2000" dirty="0" err="1" smtClean="0">
                          <a:effectLst/>
                          <a:latin typeface="Times New Roman" panose="02020603050405020304" pitchFamily="18" charset="0"/>
                          <a:ea typeface="Calibri"/>
                          <a:cs typeface="Times New Roman" panose="02020603050405020304" pitchFamily="18" charset="0"/>
                        </a:rPr>
                        <a:t>mokymui(si</a:t>
                      </a:r>
                      <a:r>
                        <a:rPr lang="lt-LT" sz="2000" dirty="0" smtClean="0">
                          <a:effectLst/>
                          <a:latin typeface="Times New Roman" panose="02020603050405020304" pitchFamily="18" charset="0"/>
                          <a:ea typeface="Calibri"/>
                          <a:cs typeface="Times New Roman" panose="02020603050405020304" pitchFamily="18" charset="0"/>
                        </a:rPr>
                        <a:t>). </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Įgyvendinant mokyklos susitarimus dalyvauja visi mokyklos mokytojai.</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Sprendimai dėl veiklos tobulinimo grindžiami mokyklos veiklos įsivertinimo rezultatais ir bendromis diskusijomis </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287153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204444676"/>
              </p:ext>
            </p:extLst>
          </p:nvPr>
        </p:nvGraphicFramePr>
        <p:xfrm>
          <a:off x="539552" y="1124744"/>
          <a:ext cx="8229600" cy="3505200"/>
        </p:xfrm>
        <a:graphic>
          <a:graphicData uri="http://schemas.openxmlformats.org/drawingml/2006/table">
            <a:tbl>
              <a:tblPr firstRow="1" bandRow="1">
                <a:tableStyleId>{5940675A-B579-460E-94D1-54222C63F5DA}</a:tableStyleId>
              </a:tblPr>
              <a:tblGrid>
                <a:gridCol w="4546848"/>
                <a:gridCol w="1224136"/>
                <a:gridCol w="1141784"/>
                <a:gridCol w="1316832"/>
              </a:tblGrid>
              <a:tr h="268992">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 </a:t>
                      </a:r>
                      <a:endParaRPr lang="lt-LT" sz="2000" b="1"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Mūsų mokyklos vadovai siekia, kad mokykla keistųsi, tobulėtų.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100 proc.</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Mokykloje priimti sprendimai keičia mokyklos gyvenimą, yra reikalingi.</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Mokytojai ir administracija nuolat mokosi ir ugdo savo profesinį meistriškumą. </a:t>
                      </a:r>
                      <a:endParaRPr lang="it-I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Aš gerbiu kiekvieną mokinį.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97,1 proc.</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 proc.</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100 proc.</a:t>
                      </a:r>
                    </a:p>
                    <a:p>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21535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562074"/>
          </a:xfrm>
        </p:spPr>
        <p:txBody>
          <a:bodyPr>
            <a:normAutofit fontScale="90000"/>
          </a:bodyPr>
          <a:lstStyle/>
          <a:p>
            <a:r>
              <a:rPr lang="lt-LT" sz="3200" b="1" dirty="0" smtClean="0">
                <a:latin typeface="Times New Roman" panose="02020603050405020304" pitchFamily="18" charset="0"/>
                <a:cs typeface="Times New Roman" panose="02020603050405020304" pitchFamily="18" charset="0"/>
              </a:rPr>
              <a:t>Mokytojų žemiausiai vertinami teiginiai (proc.)</a:t>
            </a:r>
            <a:endParaRPr lang="lt-LT" sz="32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558434397"/>
              </p:ext>
            </p:extLst>
          </p:nvPr>
        </p:nvGraphicFramePr>
        <p:xfrm>
          <a:off x="457200" y="908720"/>
          <a:ext cx="8229600" cy="5946608"/>
        </p:xfrm>
        <a:graphic>
          <a:graphicData uri="http://schemas.openxmlformats.org/drawingml/2006/table">
            <a:tbl>
              <a:tblPr firstRow="1" bandRow="1">
                <a:tableStyleId>{5940675A-B579-460E-94D1-54222C63F5DA}</a:tableStyleId>
              </a:tblPr>
              <a:tblGrid>
                <a:gridCol w="4546848"/>
                <a:gridCol w="1440160"/>
                <a:gridCol w="1368152"/>
                <a:gridCol w="874440"/>
              </a:tblGrid>
              <a:tr h="720080">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a:t>
                      </a:r>
                      <a:r>
                        <a:rPr lang="lt-LT" sz="2000" b="1" baseline="0" dirty="0" smtClean="0">
                          <a:latin typeface="Times New Roman" panose="02020603050405020304" pitchFamily="18" charset="0"/>
                          <a:cs typeface="Times New Roman" panose="02020603050405020304" pitchFamily="18" charset="0"/>
                        </a:rPr>
                        <a:t> gero</a:t>
                      </a:r>
                      <a:r>
                        <a:rPr lang="lt-LT" sz="2000" b="1" dirty="0" smtClean="0">
                          <a:latin typeface="Times New Roman" panose="02020603050405020304" pitchFamily="18" charset="0"/>
                          <a:cs typeface="Times New Roman" panose="02020603050405020304" pitchFamily="18" charset="0"/>
                        </a:rPr>
                        <a:t>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751629">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geba projektuoti savo tolesnį mokymąsi.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29,4</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55.9</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85,3</a:t>
                      </a:r>
                      <a:endParaRPr lang="lt-LT" sz="2000" dirty="0">
                        <a:latin typeface="Times New Roman" panose="02020603050405020304" pitchFamily="18" charset="0"/>
                        <a:cs typeface="Times New Roman" panose="02020603050405020304" pitchFamily="18" charset="0"/>
                      </a:endParaRPr>
                    </a:p>
                  </a:txBody>
                  <a:tcPr/>
                </a:tc>
              </a:tr>
              <a:tr h="751629">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geba tinkamai spręsti savo mokymosi problemas.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14,7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70,6</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82,3</a:t>
                      </a:r>
                      <a:endParaRPr lang="lt-LT" sz="2000" dirty="0">
                        <a:latin typeface="Times New Roman" panose="02020603050405020304" pitchFamily="18" charset="0"/>
                        <a:cs typeface="Times New Roman" panose="02020603050405020304" pitchFamily="18" charset="0"/>
                      </a:endParaRPr>
                    </a:p>
                  </a:txBody>
                  <a:tcPr/>
                </a:tc>
              </a:tr>
              <a:tr h="424834">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nebijo mokymosi iššūkių.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41,2</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47,1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88,3</a:t>
                      </a:r>
                      <a:endParaRPr lang="lt-LT" sz="2000" dirty="0">
                        <a:latin typeface="Times New Roman" panose="02020603050405020304" pitchFamily="18" charset="0"/>
                        <a:cs typeface="Times New Roman" panose="02020603050405020304" pitchFamily="18" charset="0"/>
                      </a:endParaRPr>
                    </a:p>
                  </a:txBody>
                  <a:tcPr/>
                </a:tc>
              </a:tr>
              <a:tr h="751629">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demonstruoja pagarbą kiekvienam. </a:t>
                      </a:r>
                      <a:endParaRPr lang="fi-FI"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58,8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91,2</a:t>
                      </a:r>
                      <a:endParaRPr lang="lt-LT" sz="2000" dirty="0">
                        <a:latin typeface="Times New Roman" panose="02020603050405020304" pitchFamily="18" charset="0"/>
                        <a:cs typeface="Times New Roman" panose="02020603050405020304" pitchFamily="18" charset="0"/>
                      </a:endParaRPr>
                    </a:p>
                  </a:txBody>
                  <a:tcPr/>
                </a:tc>
              </a:tr>
              <a:tr h="751629">
                <a:tc>
                  <a:txBody>
                    <a:bodyPr/>
                    <a:lstStyle/>
                    <a:p>
                      <a:r>
                        <a:rPr lang="lt-LT" sz="2000" dirty="0" smtClean="0">
                          <a:effectLst/>
                          <a:latin typeface="Times New Roman" panose="02020603050405020304" pitchFamily="18" charset="0"/>
                          <a:ea typeface="Calibri"/>
                          <a:cs typeface="Times New Roman" panose="02020603050405020304" pitchFamily="18" charset="0"/>
                        </a:rPr>
                        <a:t>Kiekvienas mokinys turi išskirtinių pasiekimų.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58,8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91,2</a:t>
                      </a:r>
                      <a:endParaRPr lang="lt-LT" sz="2000" dirty="0">
                        <a:latin typeface="Times New Roman" panose="02020603050405020304" pitchFamily="18" charset="0"/>
                        <a:cs typeface="Times New Roman" panose="02020603050405020304" pitchFamily="18" charset="0"/>
                      </a:endParaRPr>
                    </a:p>
                  </a:txBody>
                  <a:tcPr/>
                </a:tc>
              </a:tr>
              <a:tr h="751629">
                <a:tc>
                  <a:txBody>
                    <a:bodyPr/>
                    <a:lstStyle/>
                    <a:p>
                      <a:r>
                        <a:rPr lang="lt-LT" sz="2000" dirty="0" smtClean="0">
                          <a:effectLst/>
                          <a:latin typeface="Times New Roman" panose="02020603050405020304" pitchFamily="18" charset="0"/>
                          <a:ea typeface="Calibri"/>
                          <a:cs typeface="Times New Roman" panose="02020603050405020304" pitchFamily="18" charset="0"/>
                        </a:rPr>
                        <a:t>Kiekvienas mokinys yra atradęs sau tinkamos ir sėkmingos veiklos sritį.</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35,3</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55,9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91,2</a:t>
                      </a:r>
                      <a:endParaRPr lang="lt-LT" sz="2000" dirty="0">
                        <a:latin typeface="Times New Roman" panose="02020603050405020304" pitchFamily="18" charset="0"/>
                        <a:cs typeface="Times New Roman" panose="02020603050405020304" pitchFamily="18" charset="0"/>
                      </a:endParaRPr>
                    </a:p>
                  </a:txBody>
                  <a:tcPr/>
                </a:tc>
              </a:tr>
              <a:tr h="1043549">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Mano pamokose mokiniai dirba su informacinėmis komunikacinėmis technologijomis.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79,4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14,7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7763234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418058"/>
          </a:xfrm>
        </p:spPr>
        <p:txBody>
          <a:bodyPr>
            <a:normAutofit fontScale="90000"/>
          </a:bodyPr>
          <a:lstStyle/>
          <a:p>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958281163"/>
              </p:ext>
            </p:extLst>
          </p:nvPr>
        </p:nvGraphicFramePr>
        <p:xfrm>
          <a:off x="395536" y="332657"/>
          <a:ext cx="8229600" cy="5982296"/>
        </p:xfrm>
        <a:graphic>
          <a:graphicData uri="http://schemas.openxmlformats.org/drawingml/2006/table">
            <a:tbl>
              <a:tblPr firstRow="1" bandRow="1">
                <a:tableStyleId>{5940675A-B579-460E-94D1-54222C63F5DA}</a:tableStyleId>
              </a:tblPr>
              <a:tblGrid>
                <a:gridCol w="4546848"/>
                <a:gridCol w="1429816"/>
                <a:gridCol w="1368152"/>
                <a:gridCol w="884784"/>
              </a:tblGrid>
              <a:tr h="648071">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426437">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pasitiki savo jėgomis.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64,7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r h="754465">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pripažįsta kitų teisę būti kitokiems.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47,1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47,0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91,2</a:t>
                      </a:r>
                      <a:endParaRPr lang="lt-LT" sz="2000" dirty="0">
                        <a:latin typeface="Times New Roman" panose="02020603050405020304" pitchFamily="18" charset="0"/>
                        <a:cs typeface="Times New Roman" panose="02020603050405020304" pitchFamily="18" charset="0"/>
                      </a:endParaRPr>
                    </a:p>
                  </a:txBody>
                  <a:tcPr/>
                </a:tc>
              </a:tr>
              <a:tr h="1082494">
                <a:tc>
                  <a:txBody>
                    <a:bodyPr/>
                    <a:lstStyle/>
                    <a:p>
                      <a:r>
                        <a:rPr lang="lt-LT" sz="2000" dirty="0" smtClean="0">
                          <a:effectLst/>
                          <a:latin typeface="Times New Roman" panose="02020603050405020304" pitchFamily="18" charset="0"/>
                          <a:ea typeface="Calibri"/>
                          <a:cs typeface="Times New Roman" panose="02020603050405020304" pitchFamily="18" charset="0"/>
                        </a:rPr>
                        <a:t>Mūsų mokyklos mokinių dalykinės ir bendrosios kompetencijos atitinka jų amžiaus grupei keliamus reikalavimus. </a:t>
                      </a:r>
                      <a:endParaRPr lang="it-I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41,2</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52,9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r h="754465">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ieško būdų, kaip pagerinti savo mokymosi rezultatus.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58,8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35,3</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r h="754465">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naujas žinias sieja su išmoktais dalykais.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44,1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50,0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r h="754465">
                <a:tc>
                  <a:txBody>
                    <a:bodyPr/>
                    <a:lstStyle/>
                    <a:p>
                      <a:r>
                        <a:rPr lang="lt-LT" sz="2000" dirty="0" smtClean="0">
                          <a:effectLst/>
                          <a:latin typeface="Times New Roman" panose="02020603050405020304" pitchFamily="18" charset="0"/>
                          <a:ea typeface="Calibri"/>
                          <a:cs typeface="Times New Roman" panose="02020603050405020304" pitchFamily="18" charset="0"/>
                        </a:rPr>
                        <a:t>Mokiniai naujas žinias sieja su išmoktais dalykais.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44,1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50,00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r h="754465">
                <a:tc>
                  <a:txBody>
                    <a:bodyPr/>
                    <a:lstStyle/>
                    <a:p>
                      <a:r>
                        <a:rPr lang="lt-LT" sz="2000" dirty="0" smtClean="0">
                          <a:effectLst/>
                          <a:latin typeface="Times New Roman" panose="02020603050405020304" pitchFamily="18" charset="0"/>
                          <a:ea typeface="Calibri"/>
                          <a:cs typeface="Times New Roman" panose="02020603050405020304" pitchFamily="18" charset="0"/>
                        </a:rPr>
                        <a:t>Mokyklos patalpos dekoruojamos mokinių darbais.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64,7</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94,1</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300372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Mokinių aukščiausiai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466794244"/>
              </p:ext>
            </p:extLst>
          </p:nvPr>
        </p:nvGraphicFramePr>
        <p:xfrm>
          <a:off x="457200" y="1600200"/>
          <a:ext cx="8219256" cy="4683760"/>
        </p:xfrm>
        <a:graphic>
          <a:graphicData uri="http://schemas.openxmlformats.org/drawingml/2006/table">
            <a:tbl>
              <a:tblPr firstRow="1" bandRow="1">
                <a:tableStyleId>{5940675A-B579-460E-94D1-54222C63F5DA}</a:tableStyleId>
              </a:tblPr>
              <a:tblGrid>
                <a:gridCol w="4546848"/>
                <a:gridCol w="1224136"/>
                <a:gridCol w="1152128"/>
                <a:gridCol w="1296144"/>
              </a:tblGrid>
              <a:tr h="370840">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baseline="0" dirty="0" smtClean="0">
                          <a:latin typeface="Times New Roman" panose="02020603050405020304" pitchFamily="18" charset="0"/>
                          <a:cs typeface="Times New Roman" panose="02020603050405020304" pitchFamily="18" charset="0"/>
                        </a:rPr>
                        <a:t>Visiškai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Aš suprantu mokyklos tvarką ir jos laikausi.	</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57,6</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36,4</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94,2</a:t>
                      </a: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Mano mokymasis mokykloje reikalauja pastangų, tačiau yra įveikiamas.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40,3</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53,2</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93,5</a:t>
                      </a:r>
                      <a:endPar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Mokytojai mane vertina įvairiais būdais: pažymiais, kaupiamaisiais įvertinimais, pagyrimais, komentarais.</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60,4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smtClean="0">
                          <a:latin typeface="Times New Roman" panose="02020603050405020304" pitchFamily="18" charset="0"/>
                          <a:cs typeface="Times New Roman" panose="02020603050405020304" pitchFamily="18" charset="0"/>
                        </a:rPr>
                        <a:t>35,2</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92,9</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Mes su mokytojais susitariame dėl taisyklių, kurios galios jų pamokose.</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 57,8	</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35,1 </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92,6</a:t>
                      </a:r>
                      <a:endPar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Per pamokas mes mokomės įvairiai: visi kartu, grupelėse, po vieną.</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57,1	</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35,1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92,2</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2616987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1639721"/>
              </p:ext>
            </p:extLst>
          </p:nvPr>
        </p:nvGraphicFramePr>
        <p:xfrm>
          <a:off x="457200" y="260645"/>
          <a:ext cx="8219256" cy="6168706"/>
        </p:xfrm>
        <a:graphic>
          <a:graphicData uri="http://schemas.openxmlformats.org/drawingml/2006/table">
            <a:tbl>
              <a:tblPr firstRow="1" bandRow="1">
                <a:tableStyleId>{5940675A-B579-460E-94D1-54222C63F5DA}</a:tableStyleId>
              </a:tblPr>
              <a:tblGrid>
                <a:gridCol w="4546848"/>
                <a:gridCol w="1224136"/>
                <a:gridCol w="1152128"/>
                <a:gridCol w="1296144"/>
              </a:tblGrid>
              <a:tr h="902478">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baseline="0" dirty="0" smtClean="0">
                          <a:latin typeface="Times New Roman" panose="02020603050405020304" pitchFamily="18" charset="0"/>
                          <a:cs typeface="Times New Roman" panose="02020603050405020304" pitchFamily="18" charset="0"/>
                        </a:rPr>
                        <a:t>Visiškai s</a:t>
                      </a:r>
                      <a:r>
                        <a:rPr lang="lt-LT" sz="2000" b="1" dirty="0" smtClean="0">
                          <a:latin typeface="Times New Roman" panose="02020603050405020304" pitchFamily="18" charset="0"/>
                          <a:cs typeface="Times New Roman" panose="02020603050405020304" pitchFamily="18" charset="0"/>
                        </a:rPr>
                        <a:t>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902478">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Aš priimu kitus žmones tokius, kokie jie yra.</a:t>
                      </a:r>
                      <a:endParaRPr lang="lt-LT" sz="2000" dirty="0" smtClean="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65,6	</a:t>
                      </a:r>
                      <a:endParaRPr lang="lt-LT"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1000"/>
                        </a:spcAft>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26</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91,6</a:t>
                      </a:r>
                      <a:endPar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sz="2000" dirty="0">
                        <a:latin typeface="Times New Roman" panose="02020603050405020304" pitchFamily="18" charset="0"/>
                        <a:cs typeface="Times New Roman" panose="02020603050405020304" pitchFamily="18" charset="0"/>
                      </a:endParaRPr>
                    </a:p>
                  </a:txBody>
                  <a:tcPr/>
                </a:tc>
              </a:tr>
              <a:tr h="902478">
                <a:tc>
                  <a:txBody>
                    <a:bodyPr/>
                    <a:lstStyle/>
                    <a:p>
                      <a:r>
                        <a:rPr lang="lt-LT" sz="2000" dirty="0" smtClean="0">
                          <a:solidFill>
                            <a:schemeClr val="tx1"/>
                          </a:solidFill>
                          <a:effectLst/>
                          <a:latin typeface="Times New Roman" panose="02020603050405020304" pitchFamily="18" charset="0"/>
                          <a:ea typeface="Calibri"/>
                          <a:cs typeface="Times New Roman" panose="02020603050405020304" pitchFamily="18" charset="0"/>
                        </a:rPr>
                        <a:t>Mokytojai kiekvieną pamoką paaiškina mums, ko ir kaip mokysimės. </a:t>
                      </a:r>
                      <a:endParaRPr lang="lt-LT" sz="2000" dirty="0" smtClean="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solidFill>
                            <a:srgbClr val="FF0000"/>
                          </a:solidFill>
                          <a:effectLst/>
                          <a:latin typeface="Times New Roman" panose="02020603050405020304" pitchFamily="18" charset="0"/>
                          <a:ea typeface="Calibri"/>
                          <a:cs typeface="Times New Roman" panose="02020603050405020304" pitchFamily="18" charset="0"/>
                        </a:rPr>
                        <a:t> </a:t>
                      </a:r>
                      <a:r>
                        <a:rPr lang="lt-LT" sz="2000" dirty="0" smtClean="0">
                          <a:effectLst/>
                          <a:latin typeface="Times New Roman" panose="02020603050405020304" pitchFamily="18" charset="0"/>
                          <a:ea typeface="Calibri"/>
                          <a:cs typeface="Times New Roman" panose="02020603050405020304" pitchFamily="18" charset="0"/>
                        </a:rPr>
                        <a:t>56,5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35,1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91,6</a:t>
                      </a:r>
                      <a:endParaRPr lang="lt-LT" sz="2000" dirty="0">
                        <a:latin typeface="Times New Roman" panose="02020603050405020304" pitchFamily="18" charset="0"/>
                        <a:cs typeface="Times New Roman" panose="02020603050405020304" pitchFamily="18" charset="0"/>
                      </a:endParaRPr>
                    </a:p>
                  </a:txBody>
                  <a:tcPr/>
                </a:tc>
              </a:tr>
              <a:tr h="902478">
                <a:tc>
                  <a:txBody>
                    <a:bodyPr/>
                    <a:lstStyle/>
                    <a:p>
                      <a:r>
                        <a:rPr lang="lt-LT" sz="2000" dirty="0" smtClean="0">
                          <a:effectLst/>
                          <a:latin typeface="Times New Roman" panose="02020603050405020304" pitchFamily="18" charset="0"/>
                          <a:ea typeface="Calibri"/>
                          <a:cs typeface="Times New Roman" panose="02020603050405020304" pitchFamily="18" charset="0"/>
                        </a:rPr>
                        <a:t>Aš žinau, į ką galiu kreiptis pagalbos, kai kyla sunkumų mokykloje.</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51,3	</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40,3 </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91,6</a:t>
                      </a:r>
                      <a:endParaRPr kumimoji="0" lang="lt-LT"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sz="2000" dirty="0">
                        <a:latin typeface="Times New Roman" panose="02020603050405020304" pitchFamily="18" charset="0"/>
                        <a:cs typeface="Times New Roman" panose="02020603050405020304" pitchFamily="18" charset="0"/>
                      </a:endParaRPr>
                    </a:p>
                  </a:txBody>
                  <a:tcPr/>
                </a:tc>
              </a:tr>
              <a:tr h="902478">
                <a:tc>
                  <a:txBody>
                    <a:bodyPr/>
                    <a:lstStyle/>
                    <a:p>
                      <a:r>
                        <a:rPr lang="lt-LT" sz="2000" dirty="0" smtClean="0">
                          <a:effectLst/>
                          <a:latin typeface="Times New Roman" panose="02020603050405020304" pitchFamily="18" charset="0"/>
                          <a:ea typeface="Calibri"/>
                          <a:cs typeface="Times New Roman" panose="02020603050405020304" pitchFamily="18" charset="0"/>
                        </a:rPr>
                        <a:t>Aš žinau, į ką galiu kreiptis pagalbos, kai kyla sunkumų mokykloje.</a:t>
                      </a:r>
                      <a:endParaRPr lang="lt-LT" sz="2000" dirty="0">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51,3	</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40,3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91,3</a:t>
                      </a:r>
                      <a:endParaRPr lang="lt-LT" sz="2000" dirty="0">
                        <a:latin typeface="Times New Roman" panose="02020603050405020304" pitchFamily="18" charset="0"/>
                        <a:cs typeface="Times New Roman" panose="02020603050405020304" pitchFamily="18" charset="0"/>
                      </a:endParaRPr>
                    </a:p>
                  </a:txBody>
                  <a:tcPr/>
                </a:tc>
              </a:tr>
              <a:tr h="902478">
                <a:tc>
                  <a:txBody>
                    <a:bodyPr/>
                    <a:lstStyle/>
                    <a:p>
                      <a:r>
                        <a:rPr lang="lt-LT" sz="2000" dirty="0" smtClean="0">
                          <a:effectLst/>
                          <a:latin typeface="Times New Roman" panose="02020603050405020304" pitchFamily="18" charset="0"/>
                          <a:ea typeface="Calibri"/>
                          <a:cs typeface="Times New Roman" panose="02020603050405020304" pitchFamily="18" charset="0"/>
                        </a:rPr>
                        <a:t>Mokytojai visuomet paaiškina, ką turime išmokti.</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54,5		</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37</a:t>
                      </a:r>
                      <a:endParaRPr lang="lt-LT"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91,5</a:t>
                      </a:r>
                      <a:endPar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sz="2000" dirty="0">
                        <a:latin typeface="Times New Roman" panose="02020603050405020304" pitchFamily="18" charset="0"/>
                        <a:cs typeface="Times New Roman" panose="02020603050405020304" pitchFamily="18" charset="0"/>
                      </a:endParaRPr>
                    </a:p>
                  </a:txBody>
                  <a:tcPr/>
                </a:tc>
              </a:tr>
              <a:tr h="753838">
                <a:tc>
                  <a:txBody>
                    <a:bodyPr/>
                    <a:lstStyle/>
                    <a:p>
                      <a:r>
                        <a:rPr lang="lt-LT" sz="2000" dirty="0" smtClean="0">
                          <a:effectLst/>
                          <a:latin typeface="Times New Roman" panose="02020603050405020304" pitchFamily="18" charset="0"/>
                          <a:ea typeface="Calibri"/>
                          <a:cs typeface="Times New Roman" panose="02020603050405020304" pitchFamily="18" charset="0"/>
                        </a:rPr>
                        <a:t>Pamokose naudojamos įvairios priemonės yra įdomios.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46,1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42,2</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90,3</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413952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Mokinių žemiausiai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087725756"/>
              </p:ext>
            </p:extLst>
          </p:nvPr>
        </p:nvGraphicFramePr>
        <p:xfrm>
          <a:off x="457200" y="1600200"/>
          <a:ext cx="8147248" cy="4820920"/>
        </p:xfrm>
        <a:graphic>
          <a:graphicData uri="http://schemas.openxmlformats.org/drawingml/2006/table">
            <a:tbl>
              <a:tblPr firstRow="1" bandRow="1">
                <a:tableStyleId>{5940675A-B579-460E-94D1-54222C63F5DA}</a:tableStyleId>
              </a:tblPr>
              <a:tblGrid>
                <a:gridCol w="4546848"/>
                <a:gridCol w="1440160"/>
                <a:gridCol w="1296144"/>
                <a:gridCol w="864096"/>
              </a:tblGrid>
              <a:tr h="370840">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Ko gero sutinku</a:t>
                      </a:r>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Viso</a:t>
                      </a:r>
                      <a:endParaRPr lang="lt-LT" sz="2000" b="1"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Mano mokyklos pasiekimai yra žinomi mieste (rajone ar šalyje).</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22,6</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24,5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47,1</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Aš išsakau savo idėjas, pasiūlymus dėl mokyklos gyvenimo gerinimo.</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cs typeface="Times New Roman" panose="02020603050405020304" pitchFamily="18" charset="0"/>
                        </a:rPr>
                        <a:t>21,3</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36,8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62,9</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Man patinka mokytis.</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23,2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38,1</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61,3</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Aš turiu idėjų dėl mokyklos gyvenimo gerinimo.</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25,8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35,5</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61,3</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Mokydamasis nebijau klysti, nes visada turiu galimybę pasitaisyti.</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effectLst/>
                          <a:latin typeface="Times New Roman" panose="02020603050405020304" pitchFamily="18" charset="0"/>
                          <a:ea typeface="Calibri"/>
                          <a:cs typeface="Times New Roman" panose="02020603050405020304" pitchFamily="18" charset="0"/>
                        </a:rPr>
                        <a:t>24,5	</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45,8</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70,3</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dirty="0" smtClean="0">
                          <a:effectLst/>
                          <a:latin typeface="Times New Roman" panose="02020603050405020304" pitchFamily="18" charset="0"/>
                          <a:ea typeface="Calibri"/>
                          <a:cs typeface="Times New Roman" panose="02020603050405020304" pitchFamily="18" charset="0"/>
                        </a:rPr>
                        <a:t>Mokytojai skiria užduotis, susijusias su realiu gyvenimu ir patirtimi.</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1000"/>
                        </a:spcAft>
                      </a:pPr>
                      <a:r>
                        <a:rPr lang="lt-LT" sz="2000" dirty="0" smtClean="0">
                          <a:effectLst/>
                          <a:latin typeface="Times New Roman" panose="02020603050405020304" pitchFamily="18" charset="0"/>
                          <a:ea typeface="Calibri"/>
                          <a:cs typeface="Times New Roman" panose="02020603050405020304" pitchFamily="18" charset="0"/>
                        </a:rPr>
                        <a:t>22,6	</a:t>
                      </a:r>
                    </a:p>
                    <a:p>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t>46,5</a:t>
                      </a:r>
                      <a:endParaRPr lang="lt-LT" sz="2000" dirty="0">
                        <a:latin typeface="Times New Roman" panose="02020603050405020304" pitchFamily="18" charset="0"/>
                        <a:cs typeface="Times New Roman" panose="02020603050405020304" pitchFamily="18" charset="0"/>
                      </a:endParaRPr>
                    </a:p>
                  </a:txBody>
                  <a:tcPr/>
                </a:tc>
                <a:tc>
                  <a:txBody>
                    <a:bodyPr/>
                    <a:lstStyle/>
                    <a:p>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cs typeface="Times New Roman" panose="02020603050405020304" pitchFamily="18" charset="0"/>
                        </a:rPr>
                        <a:t>69,1</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2165925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1068</TotalTime>
  <Words>1473</Words>
  <Application>Microsoft Office PowerPoint</Application>
  <PresentationFormat>Demonstracija ekrane (4:3)</PresentationFormat>
  <Paragraphs>341</Paragraphs>
  <Slides>17</Slides>
  <Notes>0</Notes>
  <HiddenSlides>0</HiddenSlides>
  <MMClips>0</MMClips>
  <ScaleCrop>false</ScaleCrop>
  <HeadingPairs>
    <vt:vector size="4" baseType="variant">
      <vt:variant>
        <vt:lpstr>Tema</vt:lpstr>
      </vt:variant>
      <vt:variant>
        <vt:i4>1</vt:i4>
      </vt:variant>
      <vt:variant>
        <vt:lpstr>Skaidrių pavadinimai</vt:lpstr>
      </vt:variant>
      <vt:variant>
        <vt:i4>17</vt:i4>
      </vt:variant>
    </vt:vector>
  </HeadingPairs>
  <TitlesOfParts>
    <vt:vector size="18" baseType="lpstr">
      <vt:lpstr>Office tema</vt:lpstr>
      <vt:lpstr>Raseinių r. Viduklės Simono Stanevičiaus gimnazijos plačiojo įsivertinimo rezultatų analizė</vt:lpstr>
      <vt:lpstr>Tikslas</vt:lpstr>
      <vt:lpstr>Mokytojų aukščiausiai vertinami teiginiai (proc.)</vt:lpstr>
      <vt:lpstr>PowerPoint pristatymas</vt:lpstr>
      <vt:lpstr>Mokytojų žemiausiai vertinami teiginiai (proc.)</vt:lpstr>
      <vt:lpstr>PowerPoint pristatymas</vt:lpstr>
      <vt:lpstr>Mokinių aukščiausiai vertinami teiginiai (proc.)</vt:lpstr>
      <vt:lpstr>PowerPoint pristatymas</vt:lpstr>
      <vt:lpstr>Mokinių žemiausiai vertinami teiginiai (proc.)</vt:lpstr>
      <vt:lpstr>PowerPoint pristatymas</vt:lpstr>
      <vt:lpstr>Tėvų aukščiausiai vertinami teiginiai (proc.)</vt:lpstr>
      <vt:lpstr>PowerPoint pristatymas</vt:lpstr>
      <vt:lpstr>Tėvų žemiausiai vertinami teiginiai (proc.)</vt:lpstr>
      <vt:lpstr>PowerPoint pristatymas</vt:lpstr>
      <vt:lpstr>Išvados</vt:lpstr>
      <vt:lpstr>PowerPoint pristatymas</vt:lpstr>
      <vt:lpstr>Siūlymai</vt:lpstr>
    </vt:vector>
  </TitlesOfParts>
  <Company>VSSG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Įsivertinimas</dc:title>
  <dc:creator>VSSG</dc:creator>
  <cp:lastModifiedBy>VSSG</cp:lastModifiedBy>
  <cp:revision>115</cp:revision>
  <dcterms:created xsi:type="dcterms:W3CDTF">2022-06-17T07:12:43Z</dcterms:created>
  <dcterms:modified xsi:type="dcterms:W3CDTF">2022-12-28T16:11:05Z</dcterms:modified>
</cp:coreProperties>
</file>