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68" r:id="rId4"/>
    <p:sldId id="274" r:id="rId5"/>
    <p:sldId id="276" r:id="rId6"/>
    <p:sldId id="258" r:id="rId7"/>
    <p:sldId id="288" r:id="rId8"/>
    <p:sldId id="264" r:id="rId9"/>
    <p:sldId id="266" r:id="rId10"/>
    <p:sldId id="294" r:id="rId11"/>
    <p:sldId id="278" r:id="rId12"/>
    <p:sldId id="280" r:id="rId13"/>
    <p:sldId id="293" r:id="rId14"/>
    <p:sldId id="282" r:id="rId15"/>
    <p:sldId id="284" r:id="rId16"/>
    <p:sldId id="289" r:id="rId17"/>
    <p:sldId id="295" r:id="rId18"/>
    <p:sldId id="287" r:id="rId1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80" autoAdjust="0"/>
  </p:normalViewPr>
  <p:slideViewPr>
    <p:cSldViewPr>
      <p:cViewPr>
        <p:scale>
          <a:sx n="110" d="100"/>
          <a:sy n="110" d="100"/>
        </p:scale>
        <p:origin x="-581" y="14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31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8119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3755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673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6313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956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4163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8519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4119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8814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7242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B98A-BE62-4A70-AC15-0B65FBE949A5}" type="datetimeFigureOut">
              <a:rPr lang="lt-LT" smtClean="0"/>
              <a:t>2025-03-07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7329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Raseinių r. Viduklės Simono Stanevičiaus gimnazijos plačiojo įsivertinimo rezultatų analizė</a:t>
            </a: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2024-01-04</a:t>
            </a:r>
            <a:endParaRPr lang="lt-L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75837"/>
              </p:ext>
            </p:extLst>
          </p:nvPr>
        </p:nvGraphicFramePr>
        <p:xfrm>
          <a:off x="539552" y="332656"/>
          <a:ext cx="8229600" cy="532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501824"/>
                <a:gridCol w="1368152"/>
                <a:gridCol w="812776"/>
              </a:tblGrid>
              <a:tr h="857854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lt-LT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85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mokausi ne tik klasėje, bet ir kitose mokyklos erdvėse (pvz., mokyklos bibliotekoje, lauke, gamtoje)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85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žinau, kokia yra mokyklos ateities svajonė (vizija).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638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paklausia mūsų nuomonės apie tai, ką mes norėtume pakeisti mokyklos veikloje.</a:t>
                      </a:r>
                      <a:endParaRPr lang="it-I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53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Veiklos su kitų mokyklų mokiniais man yra įdomios ir naudingos.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85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pasitikiu savo mokyklos vadovais.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Tėvų aukščiausiai vertinami teiginiai (proc.)</a:t>
            </a:r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972088"/>
              </p:ext>
            </p:extLst>
          </p:nvPr>
        </p:nvGraphicFramePr>
        <p:xfrm>
          <a:off x="457200" y="1340770"/>
          <a:ext cx="8229600" cy="5866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368152"/>
                <a:gridCol w="1368152"/>
                <a:gridCol w="946448"/>
              </a:tblGrid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40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vaikas gerbia kiekvieną asmenį.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žinau, kas mano vaikui sekasi.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Mokykla mus informuoja apie vaikų mokymosi pasiekimus, pažangą ar sunkumus. 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vyksta įvairios netradicinės pamokos: integruotos, projektinės ir kt.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 žinome, į ką mokykloje gali kreiptis mūsų vaikas, iškilus sunkumų.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40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Mokytojai vaikus vertina įvairiais būdais: pažymiais, kaupiamaisiais balais, pagyrimais, komentarais raštu.</a:t>
                      </a:r>
                      <a:endParaRPr kumimoji="0" lang="lt-LT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08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300528"/>
              </p:ext>
            </p:extLst>
          </p:nvPr>
        </p:nvGraphicFramePr>
        <p:xfrm>
          <a:off x="539552" y="908720"/>
          <a:ext cx="8229600" cy="5079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501824"/>
                <a:gridCol w="1296144"/>
                <a:gridCol w="884784"/>
              </a:tblGrid>
              <a:tr h="124976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vaikas per pamokas mokosi įvairiai: visi kartu, grupėmis, po vieną.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459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 aiškūs mano vaiko pažangos ir pasiekimų įvertinimai.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Mokytojai vaikus vertina įvairiais būdais: pažymiais, kaupiamaisiais balais, pagyrimais, komentarais raštu.</a:t>
                      </a:r>
                      <a:endParaRPr lang="lt-LT" sz="2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vaiko mokykloje yra daug erdvių ir vietų, kuriose gera mokytis ir ilsėtis.</a:t>
                      </a:r>
                      <a:endParaRPr lang="lt-LT" sz="2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Mokyklos (klasių) erdves puošia mokinių darbai.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pasitikiu mūsų mokyklos vadovais.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0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892025"/>
              </p:ext>
            </p:extLst>
          </p:nvPr>
        </p:nvGraphicFramePr>
        <p:xfrm>
          <a:off x="539552" y="908720"/>
          <a:ext cx="8229600" cy="609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501824"/>
                <a:gridCol w="1296144"/>
                <a:gridCol w="884784"/>
              </a:tblGrid>
              <a:tr h="124976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 jaučiame, kad mokyklos gyvenimas vis keičiasi į gerąją pusę.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459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Mokyklos bendruomenė (tėvai, mokiniai, mokytojai) atvirai diskutuoja apie veiklas ir atsakomybę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Pamokose mokiniams užduotys parenkamos taip, kad jie dirbtų su informacinėmis technologijomis.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vaikas mokosi ne tik klasėje, bet ir kitose aplinkose (pvz., mokyklos bibliotekoje, lauke,...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vaikui patinka mokykloje, nes aplinka estetiška ir jauku.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Mokydamasis mano vaikas naudojasi įvairia įranga ir priemonėmis.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3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Tėvų žemiausiai vertinami teiginiai (proc.)</a:t>
            </a:r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31764"/>
              </p:ext>
            </p:extLst>
          </p:nvPr>
        </p:nvGraphicFramePr>
        <p:xfrm>
          <a:off x="457200" y="1628800"/>
          <a:ext cx="8229600" cy="3939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40160"/>
                <a:gridCol w="1296144"/>
                <a:gridCol w="946448"/>
              </a:tblGrid>
              <a:tr h="567611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6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Tėvai įtraukiami kuriant mokyklos erdves.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089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Tėvai turi galimybę dalyvauti planuojant mokyklos ateitį (perspektyvą).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62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 mokykloje kalbame apie tai, kokia mūsų mokykla galėtų (turėtų) būti ateityje.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62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paklausia mūsų nuomonės apie tai, ką mes norėtume pakeisti mokyklos veikloje.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7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319264"/>
              </p:ext>
            </p:extLst>
          </p:nvPr>
        </p:nvGraphicFramePr>
        <p:xfrm>
          <a:off x="539552" y="430197"/>
          <a:ext cx="8229600" cy="56242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501824"/>
                <a:gridCol w="1368152"/>
                <a:gridCol w="812776"/>
              </a:tblGrid>
              <a:tr h="792088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vaikas mokydamasis nebijo klysti, nes žino, kad mokykla ir mokytojai suteiks galimybę pasitaisyti.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mano vaikui pakanka būrelių, renginių, kitų veiklų.</a:t>
                      </a:r>
                      <a:endParaRPr lang="lt-LT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8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Mokydamasis nebijau klysti, nes visada turiu galimybę pasitaisyti.</a:t>
                      </a:r>
                      <a:endParaRPr kumimoji="0" lang="lt-LT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8759">
                <a:tc>
                  <a:txBody>
                    <a:bodyPr/>
                    <a:lstStyle/>
                    <a:p>
                      <a:r>
                        <a:rPr lang="fi-FI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vaikas laikosi mokyklos taisyklių.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01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Aš aktyviai dalyvauju mokyklos renginiuose, bendruose susitikimuose su mokytojais, pamokose.</a:t>
                      </a:r>
                      <a:endParaRPr kumimoji="0" lang="lt-LT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2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lt-LT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lvl="0" fontAlgn="t">
              <a:spcBef>
                <a:spcPts val="0"/>
              </a:spcBef>
            </a:pPr>
            <a:endParaRPr lang="lt-LT" sz="3300" dirty="0">
              <a:solidFill>
                <a:prstClr val="black"/>
              </a:solidFill>
              <a:latin typeface="Arial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100 proc. įvertino 71 </a:t>
            </a:r>
            <a:r>
              <a:rPr lang="lt-LT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teiginį (2022 m. 68 teiginius). </a:t>
            </a:r>
            <a:endParaRPr lang="lt-LT" sz="33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89 proc. mokinių teigia, kad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kiekvieną pamoką mokytojai paaiškina mums, ko ir kaip mokytis, kaip atlikti užduotis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92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 proc</a:t>
            </a:r>
            <a:r>
              <a:rPr lang="lt-LT" sz="3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mokinių pamokose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naudoja 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įvairias mokymosi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priemones: kompiuterius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planšetes, dalijamoji medžiaga (2022 m. 90 proc.).</a:t>
            </a:r>
            <a:r>
              <a:rPr lang="lt-LT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proc.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mokinių mano, kad mokytojai juos 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vertina įvairiais būdais: pažymiais, kaupiamaisiais įvertinimais, pagyrimais,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komentarais (2022 m. 93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 proc. tėvų teigia, kad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jaučiame, kad mokyklos gyvenimas vis keičiasi į gerąją pusę, mokykloje yra daug erdvių ir vietų, kuriose gera mokytis ir ilsėtis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(2022m. 92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95 proc. tėvų teigia, kad atlikdami užduotis jų vaikai naudojasi įvairia įranga ir priemonėmis (2022 m. 76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 proc. tėvų aiškūs jų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vaiko pažangos ir pasiekimų įvertinimai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94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 proc. tėvų žino kaip jų vaikui sekasi, su jais bendradarbiaujama aptariant vaiko pažangą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m. 95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proc. tėvų apie vaiko pasiekimus, pažangą ar sunkumus informaciją gauna įvairiais būdais: pažymiais, kaupiamaisiais balais, pagyrimais, komentarais raštu</a:t>
            </a:r>
            <a:r>
              <a:rPr lang="lt-LT" sz="33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97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33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proc. tėvų mano, kad jų vaikas gerbia kitus asmenis (2022 m. 93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  <a:buNone/>
            </a:pPr>
            <a:endParaRPr lang="lt-LT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endParaRPr lang="lt-LT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endParaRPr lang="it-IT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endParaRPr lang="lt-LT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endParaRPr lang="lt-LT" sz="3300" dirty="0" smtClean="0">
              <a:solidFill>
                <a:srgbClr val="2121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endParaRPr lang="lt-LT" sz="33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endParaRPr lang="lt-LT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t">
              <a:spcBef>
                <a:spcPts val="0"/>
              </a:spcBef>
              <a:spcAft>
                <a:spcPts val="1000"/>
              </a:spcAft>
            </a:pPr>
            <a:endParaRPr lang="lt-LT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fontAlgn="t">
              <a:spcBef>
                <a:spcPts val="0"/>
              </a:spcBef>
            </a:pPr>
            <a:endParaRPr lang="lt-LT" sz="2000" dirty="0">
              <a:solidFill>
                <a:prstClr val="black"/>
              </a:solidFill>
              <a:latin typeface="Arial"/>
            </a:endParaRPr>
          </a:p>
          <a:p>
            <a:pPr marL="0" indent="0">
              <a:buNone/>
            </a:pPr>
            <a:endParaRPr lang="lt-L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fontAlgn="t">
              <a:spcBef>
                <a:spcPts val="0"/>
              </a:spcBef>
              <a:spcAft>
                <a:spcPts val="1000"/>
              </a:spcAft>
              <a:buNone/>
            </a:pPr>
            <a:endParaRPr lang="lt-LT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proc. mokytojų teigia, kad mokiniai elgiasi nepagarbiai (2022 m. 9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proc. mokytojų mano, kad mokiniai nenori priimti mokymosi iššūkių 2022 m. 12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mokinių teigia, kad jiems nepatinka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mokytis (2022 m. 32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mokinių mano, </a:t>
            </a:r>
            <a:r>
              <a:rPr lang="fi-FI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mokyklos pasiekimai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nėra</a:t>
            </a:r>
            <a:r>
              <a:rPr lang="fi-FI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žinomi </a:t>
            </a:r>
            <a:r>
              <a:rPr lang="fi-FI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mieste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rajone </a:t>
            </a:r>
            <a:r>
              <a:rPr lang="fi-FI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</a:t>
            </a:r>
            <a:r>
              <a:rPr lang="fi-FI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šalyje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47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mokinių neišsako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idėjų</a:t>
            </a:r>
            <a:r>
              <a:rPr lang="lt-LT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dėl gimnazijos gyvenimo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gerinimo (2022 m. 35 proc.). 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tėvų mano, kad jų vaikas turėdamas idėjų dėl mokyklos gyvenimo gerinimo negali jų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įgyvendinti (2022 m. 13 proc.).</a:t>
            </a:r>
          </a:p>
          <a:p>
            <a:pPr marL="0" indent="0" fontAlgn="t">
              <a:spcBef>
                <a:spcPts val="0"/>
              </a:spcBef>
              <a:spcAft>
                <a:spcPts val="1000"/>
              </a:spcAft>
            </a:pP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proc. tėvų teigia, kad jų vaikams nepakanka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būrelių</a:t>
            </a:r>
            <a:r>
              <a:rPr lang="lt-LT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(2022 m. 19 proc.).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42236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Siūlymai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Priimti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bendrus gimnazijos susitarimus dėl mokinių pagarbaus elgesio. 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Ištirti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kodėl mokiniams nepatinka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mokytis.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Skatinti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mokinius teikti idėjas, jas įgyvendinti organizuojant mokinių savivaldos ir klasės veiklas. </a:t>
            </a:r>
            <a:endParaRPr lang="lt-L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Pasitelkiant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įvairius informacijos šaltinius, teikti informaciją apie mokinių dalyvavimą ir pasiekimus rajone ir šalyje. </a:t>
            </a:r>
          </a:p>
          <a:p>
            <a:pPr marL="0" indent="0">
              <a:buNone/>
            </a:pP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8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Tikslas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Atlikti platųjį gimnazijos veiklos kokybės įsivertinimą ir išsiaiškinti stipriąsias bei tobulintinas sritis.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aukščiausiai vertinami teiginiai (proc.)</a:t>
            </a:r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100 proc. įvertino 71 teiginį.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žemiausiai vertinami teiginiai (proc.)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89365"/>
              </p:ext>
            </p:extLst>
          </p:nvPr>
        </p:nvGraphicFramePr>
        <p:xfrm>
          <a:off x="457200" y="908720"/>
          <a:ext cx="8229600" cy="6053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40160"/>
                <a:gridCol w="1368152"/>
                <a:gridCol w="874440"/>
              </a:tblGrid>
              <a:tr h="72008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gero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Mokiniai pasitiki savo jėgomis.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Mokiniai nebijo mokymosi iššūkių.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483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Mokiniai pripažįsta kitų teisę būti kitokiems.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629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Mokiniai demonstruoja pagarbą kiekvienam.</a:t>
                      </a:r>
                      <a:endParaRPr lang="fi-FI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629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Mokiniai geba projektuoti savo tolesnį mokymąsi.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629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Mūsų mokyklos mokinių dalykinės ir bendrosios kompetencijos atitinka jų amžiaus grupei keliamus reikalavimus.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3549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Mūsų mokyklos mokiniai daro pažangą visose ugdymo srityse.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3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375527"/>
              </p:ext>
            </p:extLst>
          </p:nvPr>
        </p:nvGraphicFramePr>
        <p:xfrm>
          <a:off x="395536" y="332657"/>
          <a:ext cx="8229600" cy="5970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29816"/>
                <a:gridCol w="1368152"/>
                <a:gridCol w="884784"/>
              </a:tblGrid>
              <a:tr h="648071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437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Kiekvienas mokinys yra atradęs sau tinkamos ir sėkmingos veiklos sritį.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yra galimybė naudotis man reikalinga įranga ir priemonėmis.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5782">
                <a:tc>
                  <a:txBody>
                    <a:bodyPr/>
                    <a:lstStyle/>
                    <a:p>
                      <a:r>
                        <a:rPr lang="pt-BR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naudoju įvairius mokinių sukurtus darbus tolesniame ugdymo procese.</a:t>
                      </a:r>
                      <a:endParaRPr lang="it-I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Dalykų turinį aktualizuoju ne mokykloje vedamomis edukacijomis.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Tėvai yra aktyvūs mokyklos gyvenimo dalyviai.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Mokyklos patalpos dekoruojamos mokinių darbais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Visų mokyklos bendruomenės narių santykiai yra pagarbūs ir geranoriški.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3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aukščiausiai vertinami teiginiai (proc.)</a:t>
            </a:r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003940"/>
              </p:ext>
            </p:extLst>
          </p:nvPr>
        </p:nvGraphicFramePr>
        <p:xfrm>
          <a:off x="457200" y="1600200"/>
          <a:ext cx="8219256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224136"/>
                <a:gridCol w="1152128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priimu kitus žmones tokius, kokie jie yra.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 su mokytojais susitariame dėl taisyklių, kurios galios jų pamokose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Mokytojai mane vertina įvairiais būdais: pažymiais, kaupiamaisiais įvertinimais, pagyrimais, komentarais.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32,2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Pamokose naudojame įvairias mokymosi priemones (kompiuteris, planšetė, dalijamoji medžiaga</a:t>
                      </a:r>
                      <a:r>
                        <a:rPr lang="lt-LT" sz="2000" b="0" i="0" baseline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ir kt.)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Mokyklos (klasės) erdves puošia mokinių darbai.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392277"/>
              </p:ext>
            </p:extLst>
          </p:nvPr>
        </p:nvGraphicFramePr>
        <p:xfrm>
          <a:off x="457200" y="260645"/>
          <a:ext cx="8219256" cy="6168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224136"/>
                <a:gridCol w="1152128"/>
                <a:gridCol w="1296144"/>
              </a:tblGrid>
              <a:tr h="902478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galiu pasakyti, kas man labiau sekasi.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Mokytojai kiekvieną pamoką paaiškina mums, ko ir kaip mokysimės.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žinau, į ką galiu kreiptis pagalbos, kai kyla sunkumų mokykloje.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yra įdomių būrelių, renginių, kitų veiklų.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fi-FI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Mokytojai visuomet paaiškina, kaip atlikti užduotis.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383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ir mano klasės draugai prisidedame kuriant ir puošiant mokyklos erdves.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95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žemiausiai vertinami teiginiai (proc.)</a:t>
            </a:r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94285"/>
              </p:ext>
            </p:extLst>
          </p:nvPr>
        </p:nvGraphicFramePr>
        <p:xfrm>
          <a:off x="457200" y="1600200"/>
          <a:ext cx="8147248" cy="46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40160"/>
                <a:gridCol w="1296144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mokyklos pasiekimai yra žinomi mieste (rajone ar šalyje).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Aš žinau, kokia yra mokyklos ateities svajonė (vizija).</a:t>
                      </a:r>
                      <a:endParaRPr kumimoji="0" lang="lt-LT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76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 patinka mokytis.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Pamokų ir kitų veiklų tvarkaraščiai man patogūs.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Mokytojai savo dalyko pamokas sieja su kitų dalykų pamokomis.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 patinka mokytis kartu su kitais mokiniais.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5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53029"/>
              </p:ext>
            </p:extLst>
          </p:nvPr>
        </p:nvGraphicFramePr>
        <p:xfrm>
          <a:off x="539552" y="332656"/>
          <a:ext cx="8229600" cy="51783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501824"/>
                <a:gridCol w="1368152"/>
                <a:gridCol w="812776"/>
              </a:tblGrid>
              <a:tr h="857854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lt-LT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85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mokykloje jaučiuosi gerai.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85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turiu idėjų dėl mokyklos gyvenimo gerinimo.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638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išsakau savo idėjas, pasiūlymus dėl mokyklos gyvenimo gerinimo.</a:t>
                      </a:r>
                      <a:endParaRPr lang="it-I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53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Mokydamasis nebijau klysti, nes visada turiu galimybę pasitaisyti.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854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21212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 patinka mokytis mokykloje, nes joje gražu ir jauku.</a:t>
                      </a:r>
                      <a:endPara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4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1513</Words>
  <Application>Microsoft Office PowerPoint</Application>
  <PresentationFormat>Demonstracija ekrane (4:3)</PresentationFormat>
  <Paragraphs>365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18</vt:i4>
      </vt:variant>
    </vt:vector>
  </HeadingPairs>
  <TitlesOfParts>
    <vt:vector size="19" baseType="lpstr">
      <vt:lpstr>Office tema</vt:lpstr>
      <vt:lpstr>Raseinių r. Viduklės Simono Stanevičiaus gimnazijos plačiojo įsivertinimo rezultatų analizė</vt:lpstr>
      <vt:lpstr>Tikslas</vt:lpstr>
      <vt:lpstr>Mokytojų aukščiausiai vertinami teiginiai (proc.)</vt:lpstr>
      <vt:lpstr>Mokytojų žemiausiai vertinami teiginiai (proc.)</vt:lpstr>
      <vt:lpstr>PowerPoint pristatymas</vt:lpstr>
      <vt:lpstr>Mokinių aukščiausiai vertinami teiginiai (proc.)</vt:lpstr>
      <vt:lpstr>PowerPoint pristatymas</vt:lpstr>
      <vt:lpstr>Mokinių žemiausiai vertinami teiginiai (proc.)</vt:lpstr>
      <vt:lpstr>PowerPoint pristatymas</vt:lpstr>
      <vt:lpstr>PowerPoint pristatymas</vt:lpstr>
      <vt:lpstr>Tėvų aukščiausiai vertinami teiginiai (proc.)</vt:lpstr>
      <vt:lpstr>PowerPoint pristatymas</vt:lpstr>
      <vt:lpstr>PowerPoint pristatymas</vt:lpstr>
      <vt:lpstr>Tėvų žemiausiai vertinami teiginiai (proc.)</vt:lpstr>
      <vt:lpstr>PowerPoint pristatymas</vt:lpstr>
      <vt:lpstr>Išvados</vt:lpstr>
      <vt:lpstr>Išvados</vt:lpstr>
      <vt:lpstr>Siūlymai</vt:lpstr>
    </vt:vector>
  </TitlesOfParts>
  <Company>VSSG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Įsivertinimas</dc:title>
  <dc:creator>VSSG</dc:creator>
  <cp:lastModifiedBy>VSSG</cp:lastModifiedBy>
  <cp:revision>174</cp:revision>
  <dcterms:created xsi:type="dcterms:W3CDTF">2022-06-17T07:12:43Z</dcterms:created>
  <dcterms:modified xsi:type="dcterms:W3CDTF">2025-03-07T09:26:20Z</dcterms:modified>
</cp:coreProperties>
</file>