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9" r:id="rId3"/>
    <p:sldId id="272" r:id="rId4"/>
    <p:sldId id="273" r:id="rId5"/>
    <p:sldId id="275" r:id="rId6"/>
    <p:sldId id="257" r:id="rId7"/>
    <p:sldId id="280" r:id="rId8"/>
    <p:sldId id="259" r:id="rId9"/>
    <p:sldId id="277" r:id="rId10"/>
    <p:sldId id="262" r:id="rId11"/>
    <p:sldId id="287" r:id="rId12"/>
    <p:sldId id="289" r:id="rId13"/>
    <p:sldId id="261" r:id="rId14"/>
    <p:sldId id="266" r:id="rId15"/>
    <p:sldId id="268" r:id="rId16"/>
    <p:sldId id="285" r:id="rId17"/>
    <p:sldId id="281" r:id="rId18"/>
    <p:sldId id="270" r:id="rId19"/>
    <p:sldId id="284" r:id="rId20"/>
  </p:sldIdLst>
  <p:sldSz cx="9144000" cy="6858000" type="screen4x3"/>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445"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Antraštė 1"/>
          <p:cNvSpPr>
            <a:spLocks noGrp="1"/>
          </p:cNvSpPr>
          <p:nvPr>
            <p:ph type="ctrTitle"/>
          </p:nvPr>
        </p:nvSpPr>
        <p:spPr>
          <a:xfrm>
            <a:off x="685800" y="2130425"/>
            <a:ext cx="7772400" cy="1470025"/>
          </a:xfrm>
        </p:spPr>
        <p:txBody>
          <a:bodyPr/>
          <a:lstStyle/>
          <a:p>
            <a:r>
              <a:rPr lang="lt-LT" smtClean="0"/>
              <a:t>Spustelėję redag. ruoš. pavad. stilių</a:t>
            </a:r>
            <a:endParaRPr lang="lt-LT"/>
          </a:p>
        </p:txBody>
      </p:sp>
      <p:sp>
        <p:nvSpPr>
          <p:cNvPr id="3" name="Antrinis pavadinima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smtClean="0"/>
              <a:t>Spustelėję redag. ruoš. paantrš. stilių</a:t>
            </a:r>
            <a:endParaRPr lang="lt-LT"/>
          </a:p>
        </p:txBody>
      </p:sp>
      <p:sp>
        <p:nvSpPr>
          <p:cNvPr id="4" name="Datos vietos rezervavimo ženklas 3"/>
          <p:cNvSpPr>
            <a:spLocks noGrp="1"/>
          </p:cNvSpPr>
          <p:nvPr>
            <p:ph type="dt" sz="half" idx="10"/>
          </p:nvPr>
        </p:nvSpPr>
        <p:spPr/>
        <p:txBody>
          <a:bodyPr/>
          <a:lstStyle/>
          <a:p>
            <a:fld id="{6B2E2E7B-E19C-4468-99D7-449C7622E161}" type="datetimeFigureOut">
              <a:rPr lang="lt-LT" smtClean="0"/>
              <a:t>2023-06-22</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886A7245-BA7D-4DB7-AAD8-1CF68F892B76}" type="slidenum">
              <a:rPr lang="lt-LT" smtClean="0"/>
              <a:t>‹#›</a:t>
            </a:fld>
            <a:endParaRPr lang="lt-LT"/>
          </a:p>
        </p:txBody>
      </p:sp>
    </p:spTree>
    <p:extLst>
      <p:ext uri="{BB962C8B-B14F-4D97-AF65-F5344CB8AC3E}">
        <p14:creationId xmlns:p14="http://schemas.microsoft.com/office/powerpoint/2010/main" val="2975420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6B2E2E7B-E19C-4468-99D7-449C7622E161}" type="datetimeFigureOut">
              <a:rPr lang="lt-LT" smtClean="0"/>
              <a:t>2023-06-22</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886A7245-BA7D-4DB7-AAD8-1CF68F892B76}" type="slidenum">
              <a:rPr lang="lt-LT" smtClean="0"/>
              <a:t>‹#›</a:t>
            </a:fld>
            <a:endParaRPr lang="lt-LT"/>
          </a:p>
        </p:txBody>
      </p:sp>
    </p:spTree>
    <p:extLst>
      <p:ext uri="{BB962C8B-B14F-4D97-AF65-F5344CB8AC3E}">
        <p14:creationId xmlns:p14="http://schemas.microsoft.com/office/powerpoint/2010/main" val="3174922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6629400" y="274638"/>
            <a:ext cx="2057400" cy="5851525"/>
          </a:xfrm>
        </p:spPr>
        <p:txBody>
          <a:bodyPr vert="eaVert"/>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a:xfrm>
            <a:off x="457200" y="274638"/>
            <a:ext cx="6019800" cy="5851525"/>
          </a:xfrm>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6B2E2E7B-E19C-4468-99D7-449C7622E161}" type="datetimeFigureOut">
              <a:rPr lang="lt-LT" smtClean="0"/>
              <a:t>2023-06-22</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886A7245-BA7D-4DB7-AAD8-1CF68F892B76}" type="slidenum">
              <a:rPr lang="lt-LT" smtClean="0"/>
              <a:t>‹#›</a:t>
            </a:fld>
            <a:endParaRPr lang="lt-LT"/>
          </a:p>
        </p:txBody>
      </p:sp>
    </p:spTree>
    <p:extLst>
      <p:ext uri="{BB962C8B-B14F-4D97-AF65-F5344CB8AC3E}">
        <p14:creationId xmlns:p14="http://schemas.microsoft.com/office/powerpoint/2010/main" val="13672460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Antraštė 1"/>
          <p:cNvSpPr>
            <a:spLocks noGrp="1"/>
          </p:cNvSpPr>
          <p:nvPr>
            <p:ph type="ctrTitle"/>
          </p:nvPr>
        </p:nvSpPr>
        <p:spPr>
          <a:xfrm>
            <a:off x="685800" y="2130425"/>
            <a:ext cx="7772400" cy="1470025"/>
          </a:xfrm>
        </p:spPr>
        <p:txBody>
          <a:bodyPr/>
          <a:lstStyle/>
          <a:p>
            <a:r>
              <a:rPr lang="lt-LT" smtClean="0"/>
              <a:t>Spustelėkite, jei norite keisite ruoš. pav. stilių</a:t>
            </a:r>
            <a:endParaRPr lang="lt-LT"/>
          </a:p>
        </p:txBody>
      </p:sp>
      <p:sp>
        <p:nvSpPr>
          <p:cNvPr id="3" name="Paantraštė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smtClean="0"/>
              <a:t>Spustelėkite ruošinio paantraštės stiliui keisti</a:t>
            </a:r>
            <a:endParaRPr lang="lt-LT"/>
          </a:p>
        </p:txBody>
      </p:sp>
      <p:sp>
        <p:nvSpPr>
          <p:cNvPr id="4" name="Datos vietos rezervavimo ženklas 3"/>
          <p:cNvSpPr>
            <a:spLocks noGrp="1"/>
          </p:cNvSpPr>
          <p:nvPr>
            <p:ph type="dt" sz="half" idx="10"/>
          </p:nvPr>
        </p:nvSpPr>
        <p:spPr/>
        <p:txBody>
          <a:bodyPr/>
          <a:lstStyle>
            <a:lvl1pPr>
              <a:defRPr/>
            </a:lvl1pPr>
          </a:lstStyle>
          <a:p>
            <a:pPr>
              <a:defRPr/>
            </a:pPr>
            <a:fld id="{1AF2AABA-5346-466A-92BF-F5674F86BA04}" type="datetimeFigureOut">
              <a:rPr lang="lt-LT">
                <a:solidFill>
                  <a:prstClr val="black">
                    <a:tint val="75000"/>
                  </a:prstClr>
                </a:solidFill>
              </a:rPr>
              <a:pPr>
                <a:defRPr/>
              </a:pPr>
              <a:t>2023-06-22</a:t>
            </a:fld>
            <a:endParaRPr lang="lt-LT">
              <a:solidFill>
                <a:prstClr val="black">
                  <a:tint val="75000"/>
                </a:prstClr>
              </a:solidFill>
            </a:endParaRPr>
          </a:p>
        </p:txBody>
      </p:sp>
      <p:sp>
        <p:nvSpPr>
          <p:cNvPr id="5" name="Poraštės vietos rezervavimo ženklas 4"/>
          <p:cNvSpPr>
            <a:spLocks noGrp="1"/>
          </p:cNvSpPr>
          <p:nvPr>
            <p:ph type="ftr" sz="quarter" idx="11"/>
          </p:nvPr>
        </p:nvSpPr>
        <p:spPr/>
        <p:txBody>
          <a:bodyPr/>
          <a:lstStyle>
            <a:lvl1pPr>
              <a:defRPr/>
            </a:lvl1pPr>
          </a:lstStyle>
          <a:p>
            <a:pPr>
              <a:defRPr/>
            </a:pPr>
            <a:endParaRPr lang="lt-LT">
              <a:solidFill>
                <a:prstClr val="black">
                  <a:tint val="75000"/>
                </a:prstClr>
              </a:solidFill>
            </a:endParaRPr>
          </a:p>
        </p:txBody>
      </p:sp>
      <p:sp>
        <p:nvSpPr>
          <p:cNvPr id="6" name="Skaidrės numerio vietos rezervavimo ženklas 5"/>
          <p:cNvSpPr>
            <a:spLocks noGrp="1"/>
          </p:cNvSpPr>
          <p:nvPr>
            <p:ph type="sldNum" sz="quarter" idx="12"/>
          </p:nvPr>
        </p:nvSpPr>
        <p:spPr/>
        <p:txBody>
          <a:bodyPr/>
          <a:lstStyle>
            <a:lvl1pPr>
              <a:defRPr/>
            </a:lvl1pPr>
          </a:lstStyle>
          <a:p>
            <a:pPr>
              <a:defRPr/>
            </a:pPr>
            <a:fld id="{824946B2-5084-409F-A373-2FA1A9ACEEB9}" type="slidenum">
              <a:rPr lang="lt-LT">
                <a:solidFill>
                  <a:prstClr val="black">
                    <a:tint val="75000"/>
                  </a:prstClr>
                </a:solidFill>
              </a:rPr>
              <a:pPr>
                <a:defRPr/>
              </a:pPr>
              <a:t>‹#›</a:t>
            </a:fld>
            <a:endParaRPr lang="lt-LT">
              <a:solidFill>
                <a:prstClr val="black">
                  <a:tint val="75000"/>
                </a:prstClr>
              </a:solidFill>
            </a:endParaRPr>
          </a:p>
        </p:txBody>
      </p:sp>
    </p:spTree>
    <p:extLst>
      <p:ext uri="{BB962C8B-B14F-4D97-AF65-F5344CB8AC3E}">
        <p14:creationId xmlns:p14="http://schemas.microsoft.com/office/powerpoint/2010/main" val="3701491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Spustelėkite, jei norite keisite ruoš. pav. stilių</a:t>
            </a:r>
            <a:endParaRPr lang="lt-LT"/>
          </a:p>
        </p:txBody>
      </p:sp>
      <p:sp>
        <p:nvSpPr>
          <p:cNvPr id="3" name="Turinio vietos rezervavimo ženklas 2"/>
          <p:cNvSpPr>
            <a:spLocks noGrp="1"/>
          </p:cNvSpPr>
          <p:nvPr>
            <p:ph idx="1"/>
          </p:nvPr>
        </p:nvSpPr>
        <p:spPr/>
        <p:txBody>
          <a:bodyPr/>
          <a:lstStyle/>
          <a:p>
            <a:pPr lvl="0"/>
            <a:r>
              <a:rPr lang="lt-LT" smtClean="0"/>
              <a:t>Spustelėkite ruošinio teksto stiliams keisti</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lvl1pPr>
              <a:defRPr/>
            </a:lvl1pPr>
          </a:lstStyle>
          <a:p>
            <a:pPr>
              <a:defRPr/>
            </a:pPr>
            <a:fld id="{5F4E17C7-739C-4005-8147-F8926B9B06BC}" type="datetimeFigureOut">
              <a:rPr lang="lt-LT">
                <a:solidFill>
                  <a:prstClr val="black">
                    <a:tint val="75000"/>
                  </a:prstClr>
                </a:solidFill>
              </a:rPr>
              <a:pPr>
                <a:defRPr/>
              </a:pPr>
              <a:t>2023-06-22</a:t>
            </a:fld>
            <a:endParaRPr lang="lt-LT">
              <a:solidFill>
                <a:prstClr val="black">
                  <a:tint val="75000"/>
                </a:prstClr>
              </a:solidFill>
            </a:endParaRPr>
          </a:p>
        </p:txBody>
      </p:sp>
      <p:sp>
        <p:nvSpPr>
          <p:cNvPr id="5" name="Poraštės vietos rezervavimo ženklas 4"/>
          <p:cNvSpPr>
            <a:spLocks noGrp="1"/>
          </p:cNvSpPr>
          <p:nvPr>
            <p:ph type="ftr" sz="quarter" idx="11"/>
          </p:nvPr>
        </p:nvSpPr>
        <p:spPr/>
        <p:txBody>
          <a:bodyPr/>
          <a:lstStyle>
            <a:lvl1pPr>
              <a:defRPr/>
            </a:lvl1pPr>
          </a:lstStyle>
          <a:p>
            <a:pPr>
              <a:defRPr/>
            </a:pPr>
            <a:endParaRPr lang="lt-LT">
              <a:solidFill>
                <a:prstClr val="black">
                  <a:tint val="75000"/>
                </a:prstClr>
              </a:solidFill>
            </a:endParaRPr>
          </a:p>
        </p:txBody>
      </p:sp>
      <p:sp>
        <p:nvSpPr>
          <p:cNvPr id="6" name="Skaidrės numerio vietos rezervavimo ženklas 5"/>
          <p:cNvSpPr>
            <a:spLocks noGrp="1"/>
          </p:cNvSpPr>
          <p:nvPr>
            <p:ph type="sldNum" sz="quarter" idx="12"/>
          </p:nvPr>
        </p:nvSpPr>
        <p:spPr/>
        <p:txBody>
          <a:bodyPr/>
          <a:lstStyle>
            <a:lvl1pPr>
              <a:defRPr/>
            </a:lvl1pPr>
          </a:lstStyle>
          <a:p>
            <a:pPr>
              <a:defRPr/>
            </a:pPr>
            <a:fld id="{0CE38179-98D9-4E93-881C-42D3310B0B33}" type="slidenum">
              <a:rPr lang="lt-LT">
                <a:solidFill>
                  <a:prstClr val="black">
                    <a:tint val="75000"/>
                  </a:prstClr>
                </a:solidFill>
              </a:rPr>
              <a:pPr>
                <a:defRPr/>
              </a:pPr>
              <a:t>‹#›</a:t>
            </a:fld>
            <a:endParaRPr lang="lt-LT">
              <a:solidFill>
                <a:prstClr val="black">
                  <a:tint val="75000"/>
                </a:prstClr>
              </a:solidFill>
            </a:endParaRPr>
          </a:p>
        </p:txBody>
      </p:sp>
    </p:spTree>
    <p:extLst>
      <p:ext uri="{BB962C8B-B14F-4D97-AF65-F5344CB8AC3E}">
        <p14:creationId xmlns:p14="http://schemas.microsoft.com/office/powerpoint/2010/main" val="6436151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722313" y="4406900"/>
            <a:ext cx="7772400" cy="1362075"/>
          </a:xfrm>
        </p:spPr>
        <p:txBody>
          <a:bodyPr anchor="t"/>
          <a:lstStyle>
            <a:lvl1pPr algn="l">
              <a:defRPr sz="4000" b="1" cap="all"/>
            </a:lvl1pPr>
          </a:lstStyle>
          <a:p>
            <a:r>
              <a:rPr lang="lt-LT" smtClean="0"/>
              <a:t>Spustelėkite, jei norite keisite ruoš. pav. stilių</a:t>
            </a:r>
            <a:endParaRPr lang="lt-LT"/>
          </a:p>
        </p:txBody>
      </p:sp>
      <p:sp>
        <p:nvSpPr>
          <p:cNvPr id="3" name="Teksto vietos rezervavimo ženklas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Spustelėkite ruošinio teksto stiliams keisti</a:t>
            </a:r>
          </a:p>
        </p:txBody>
      </p:sp>
      <p:sp>
        <p:nvSpPr>
          <p:cNvPr id="4" name="Datos vietos rezervavimo ženklas 3"/>
          <p:cNvSpPr>
            <a:spLocks noGrp="1"/>
          </p:cNvSpPr>
          <p:nvPr>
            <p:ph type="dt" sz="half" idx="10"/>
          </p:nvPr>
        </p:nvSpPr>
        <p:spPr/>
        <p:txBody>
          <a:bodyPr/>
          <a:lstStyle>
            <a:lvl1pPr>
              <a:defRPr/>
            </a:lvl1pPr>
          </a:lstStyle>
          <a:p>
            <a:pPr>
              <a:defRPr/>
            </a:pPr>
            <a:fld id="{742F3BE6-0447-41D6-991C-01239747C58F}" type="datetimeFigureOut">
              <a:rPr lang="lt-LT">
                <a:solidFill>
                  <a:prstClr val="black">
                    <a:tint val="75000"/>
                  </a:prstClr>
                </a:solidFill>
              </a:rPr>
              <a:pPr>
                <a:defRPr/>
              </a:pPr>
              <a:t>2023-06-22</a:t>
            </a:fld>
            <a:endParaRPr lang="lt-LT">
              <a:solidFill>
                <a:prstClr val="black">
                  <a:tint val="75000"/>
                </a:prstClr>
              </a:solidFill>
            </a:endParaRPr>
          </a:p>
        </p:txBody>
      </p:sp>
      <p:sp>
        <p:nvSpPr>
          <p:cNvPr id="5" name="Poraštės vietos rezervavimo ženklas 4"/>
          <p:cNvSpPr>
            <a:spLocks noGrp="1"/>
          </p:cNvSpPr>
          <p:nvPr>
            <p:ph type="ftr" sz="quarter" idx="11"/>
          </p:nvPr>
        </p:nvSpPr>
        <p:spPr/>
        <p:txBody>
          <a:bodyPr/>
          <a:lstStyle>
            <a:lvl1pPr>
              <a:defRPr/>
            </a:lvl1pPr>
          </a:lstStyle>
          <a:p>
            <a:pPr>
              <a:defRPr/>
            </a:pPr>
            <a:endParaRPr lang="lt-LT">
              <a:solidFill>
                <a:prstClr val="black">
                  <a:tint val="75000"/>
                </a:prstClr>
              </a:solidFill>
            </a:endParaRPr>
          </a:p>
        </p:txBody>
      </p:sp>
      <p:sp>
        <p:nvSpPr>
          <p:cNvPr id="6" name="Skaidrės numerio vietos rezervavimo ženklas 5"/>
          <p:cNvSpPr>
            <a:spLocks noGrp="1"/>
          </p:cNvSpPr>
          <p:nvPr>
            <p:ph type="sldNum" sz="quarter" idx="12"/>
          </p:nvPr>
        </p:nvSpPr>
        <p:spPr/>
        <p:txBody>
          <a:bodyPr/>
          <a:lstStyle>
            <a:lvl1pPr>
              <a:defRPr/>
            </a:lvl1pPr>
          </a:lstStyle>
          <a:p>
            <a:pPr>
              <a:defRPr/>
            </a:pPr>
            <a:fld id="{633A5876-ED84-453B-B052-FA44BBA00C61}" type="slidenum">
              <a:rPr lang="lt-LT">
                <a:solidFill>
                  <a:prstClr val="black">
                    <a:tint val="75000"/>
                  </a:prstClr>
                </a:solidFill>
              </a:rPr>
              <a:pPr>
                <a:defRPr/>
              </a:pPr>
              <a:t>‹#›</a:t>
            </a:fld>
            <a:endParaRPr lang="lt-LT">
              <a:solidFill>
                <a:prstClr val="black">
                  <a:tint val="75000"/>
                </a:prstClr>
              </a:solidFill>
            </a:endParaRPr>
          </a:p>
        </p:txBody>
      </p:sp>
    </p:spTree>
    <p:extLst>
      <p:ext uri="{BB962C8B-B14F-4D97-AF65-F5344CB8AC3E}">
        <p14:creationId xmlns:p14="http://schemas.microsoft.com/office/powerpoint/2010/main" val="2368222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Spustelėkite, jei norite keisite ruoš. pav. stilių</a:t>
            </a:r>
            <a:endParaRPr lang="lt-LT"/>
          </a:p>
        </p:txBody>
      </p:sp>
      <p:sp>
        <p:nvSpPr>
          <p:cNvPr id="3" name="Turinio vietos rezervavimo ženklas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smtClean="0"/>
              <a:t>Spustelėkite ruošinio teksto stiliams keisti</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urinio vietos rezervavimo ženklas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smtClean="0"/>
              <a:t>Spustelėkite ruošinio teksto stiliams keisti</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Datos vietos rezervavimo ženklas 3"/>
          <p:cNvSpPr>
            <a:spLocks noGrp="1"/>
          </p:cNvSpPr>
          <p:nvPr>
            <p:ph type="dt" sz="half" idx="10"/>
          </p:nvPr>
        </p:nvSpPr>
        <p:spPr/>
        <p:txBody>
          <a:bodyPr/>
          <a:lstStyle>
            <a:lvl1pPr>
              <a:defRPr/>
            </a:lvl1pPr>
          </a:lstStyle>
          <a:p>
            <a:pPr>
              <a:defRPr/>
            </a:pPr>
            <a:fld id="{1E4AD968-34EE-405D-B6A7-657E30CF577B}" type="datetimeFigureOut">
              <a:rPr lang="lt-LT">
                <a:solidFill>
                  <a:prstClr val="black">
                    <a:tint val="75000"/>
                  </a:prstClr>
                </a:solidFill>
              </a:rPr>
              <a:pPr>
                <a:defRPr/>
              </a:pPr>
              <a:t>2023-06-22</a:t>
            </a:fld>
            <a:endParaRPr lang="lt-LT">
              <a:solidFill>
                <a:prstClr val="black">
                  <a:tint val="75000"/>
                </a:prstClr>
              </a:solidFill>
            </a:endParaRPr>
          </a:p>
        </p:txBody>
      </p:sp>
      <p:sp>
        <p:nvSpPr>
          <p:cNvPr id="6" name="Poraštės vietos rezervavimo ženklas 4"/>
          <p:cNvSpPr>
            <a:spLocks noGrp="1"/>
          </p:cNvSpPr>
          <p:nvPr>
            <p:ph type="ftr" sz="quarter" idx="11"/>
          </p:nvPr>
        </p:nvSpPr>
        <p:spPr/>
        <p:txBody>
          <a:bodyPr/>
          <a:lstStyle>
            <a:lvl1pPr>
              <a:defRPr/>
            </a:lvl1pPr>
          </a:lstStyle>
          <a:p>
            <a:pPr>
              <a:defRPr/>
            </a:pPr>
            <a:endParaRPr lang="lt-LT">
              <a:solidFill>
                <a:prstClr val="black">
                  <a:tint val="75000"/>
                </a:prstClr>
              </a:solidFill>
            </a:endParaRPr>
          </a:p>
        </p:txBody>
      </p:sp>
      <p:sp>
        <p:nvSpPr>
          <p:cNvPr id="7" name="Skaidrės numerio vietos rezervavimo ženklas 5"/>
          <p:cNvSpPr>
            <a:spLocks noGrp="1"/>
          </p:cNvSpPr>
          <p:nvPr>
            <p:ph type="sldNum" sz="quarter" idx="12"/>
          </p:nvPr>
        </p:nvSpPr>
        <p:spPr/>
        <p:txBody>
          <a:bodyPr/>
          <a:lstStyle>
            <a:lvl1pPr>
              <a:defRPr/>
            </a:lvl1pPr>
          </a:lstStyle>
          <a:p>
            <a:pPr>
              <a:defRPr/>
            </a:pPr>
            <a:fld id="{BAC90F75-3E86-498B-B9D8-13997B633122}" type="slidenum">
              <a:rPr lang="lt-LT">
                <a:solidFill>
                  <a:prstClr val="black">
                    <a:tint val="75000"/>
                  </a:prstClr>
                </a:solidFill>
              </a:rPr>
              <a:pPr>
                <a:defRPr/>
              </a:pPr>
              <a:t>‹#›</a:t>
            </a:fld>
            <a:endParaRPr lang="lt-LT">
              <a:solidFill>
                <a:prstClr val="black">
                  <a:tint val="75000"/>
                </a:prstClr>
              </a:solidFill>
            </a:endParaRPr>
          </a:p>
        </p:txBody>
      </p:sp>
    </p:spTree>
    <p:extLst>
      <p:ext uri="{BB962C8B-B14F-4D97-AF65-F5344CB8AC3E}">
        <p14:creationId xmlns:p14="http://schemas.microsoft.com/office/powerpoint/2010/main" val="34108718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lvl1pPr>
              <a:defRPr/>
            </a:lvl1pPr>
          </a:lstStyle>
          <a:p>
            <a:r>
              <a:rPr lang="lt-LT" smtClean="0"/>
              <a:t>Spustelėkite, jei norite keisite ruoš. pav. stilių</a:t>
            </a:r>
            <a:endParaRPr lang="lt-LT"/>
          </a:p>
        </p:txBody>
      </p:sp>
      <p:sp>
        <p:nvSpPr>
          <p:cNvPr id="3" name="Teksto vietos rezervavimo ženklas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Spustelėkite ruošinio teksto stiliams keisti</a:t>
            </a:r>
          </a:p>
        </p:txBody>
      </p:sp>
      <p:sp>
        <p:nvSpPr>
          <p:cNvPr id="4" name="Turinio vietos rezervavimo ženklas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Spustelėkite ruošinio teksto stiliams keisti</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Teksto vietos rezervavimo ženklas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Spustelėkite ruošinio teksto stiliams keisti</a:t>
            </a:r>
          </a:p>
        </p:txBody>
      </p:sp>
      <p:sp>
        <p:nvSpPr>
          <p:cNvPr id="6" name="Turinio vietos rezervavimo ženklas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Spustelėkite ruošinio teksto stiliams keisti</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7" name="Datos vietos rezervavimo ženklas 3"/>
          <p:cNvSpPr>
            <a:spLocks noGrp="1"/>
          </p:cNvSpPr>
          <p:nvPr>
            <p:ph type="dt" sz="half" idx="10"/>
          </p:nvPr>
        </p:nvSpPr>
        <p:spPr/>
        <p:txBody>
          <a:bodyPr/>
          <a:lstStyle>
            <a:lvl1pPr>
              <a:defRPr/>
            </a:lvl1pPr>
          </a:lstStyle>
          <a:p>
            <a:pPr>
              <a:defRPr/>
            </a:pPr>
            <a:fld id="{FA8DCF5E-6157-41B8-8A50-6F4502F5DC49}" type="datetimeFigureOut">
              <a:rPr lang="lt-LT">
                <a:solidFill>
                  <a:prstClr val="black">
                    <a:tint val="75000"/>
                  </a:prstClr>
                </a:solidFill>
              </a:rPr>
              <a:pPr>
                <a:defRPr/>
              </a:pPr>
              <a:t>2023-06-22</a:t>
            </a:fld>
            <a:endParaRPr lang="lt-LT">
              <a:solidFill>
                <a:prstClr val="black">
                  <a:tint val="75000"/>
                </a:prstClr>
              </a:solidFill>
            </a:endParaRPr>
          </a:p>
        </p:txBody>
      </p:sp>
      <p:sp>
        <p:nvSpPr>
          <p:cNvPr id="8" name="Poraštės vietos rezervavimo ženklas 4"/>
          <p:cNvSpPr>
            <a:spLocks noGrp="1"/>
          </p:cNvSpPr>
          <p:nvPr>
            <p:ph type="ftr" sz="quarter" idx="11"/>
          </p:nvPr>
        </p:nvSpPr>
        <p:spPr/>
        <p:txBody>
          <a:bodyPr/>
          <a:lstStyle>
            <a:lvl1pPr>
              <a:defRPr/>
            </a:lvl1pPr>
          </a:lstStyle>
          <a:p>
            <a:pPr>
              <a:defRPr/>
            </a:pPr>
            <a:endParaRPr lang="lt-LT">
              <a:solidFill>
                <a:prstClr val="black">
                  <a:tint val="75000"/>
                </a:prstClr>
              </a:solidFill>
            </a:endParaRPr>
          </a:p>
        </p:txBody>
      </p:sp>
      <p:sp>
        <p:nvSpPr>
          <p:cNvPr id="9" name="Skaidrės numerio vietos rezervavimo ženklas 5"/>
          <p:cNvSpPr>
            <a:spLocks noGrp="1"/>
          </p:cNvSpPr>
          <p:nvPr>
            <p:ph type="sldNum" sz="quarter" idx="12"/>
          </p:nvPr>
        </p:nvSpPr>
        <p:spPr/>
        <p:txBody>
          <a:bodyPr/>
          <a:lstStyle>
            <a:lvl1pPr>
              <a:defRPr/>
            </a:lvl1pPr>
          </a:lstStyle>
          <a:p>
            <a:pPr>
              <a:defRPr/>
            </a:pPr>
            <a:fld id="{B2EF7F0D-CC57-44C4-8B23-CD0A17B00305}" type="slidenum">
              <a:rPr lang="lt-LT">
                <a:solidFill>
                  <a:prstClr val="black">
                    <a:tint val="75000"/>
                  </a:prstClr>
                </a:solidFill>
              </a:rPr>
              <a:pPr>
                <a:defRPr/>
              </a:pPr>
              <a:t>‹#›</a:t>
            </a:fld>
            <a:endParaRPr lang="lt-LT">
              <a:solidFill>
                <a:prstClr val="black">
                  <a:tint val="75000"/>
                </a:prstClr>
              </a:solidFill>
            </a:endParaRPr>
          </a:p>
        </p:txBody>
      </p:sp>
    </p:spTree>
    <p:extLst>
      <p:ext uri="{BB962C8B-B14F-4D97-AF65-F5344CB8AC3E}">
        <p14:creationId xmlns:p14="http://schemas.microsoft.com/office/powerpoint/2010/main" val="24595571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Spustelėkite, jei norite keisite ruoš. pav. stilių</a:t>
            </a:r>
            <a:endParaRPr lang="lt-LT"/>
          </a:p>
        </p:txBody>
      </p:sp>
      <p:sp>
        <p:nvSpPr>
          <p:cNvPr id="3" name="Datos vietos rezervavimo ženklas 3"/>
          <p:cNvSpPr>
            <a:spLocks noGrp="1"/>
          </p:cNvSpPr>
          <p:nvPr>
            <p:ph type="dt" sz="half" idx="10"/>
          </p:nvPr>
        </p:nvSpPr>
        <p:spPr/>
        <p:txBody>
          <a:bodyPr/>
          <a:lstStyle>
            <a:lvl1pPr>
              <a:defRPr/>
            </a:lvl1pPr>
          </a:lstStyle>
          <a:p>
            <a:pPr>
              <a:defRPr/>
            </a:pPr>
            <a:fld id="{FB73F23A-6DC3-4DE6-8D71-837EC5B5B261}" type="datetimeFigureOut">
              <a:rPr lang="lt-LT">
                <a:solidFill>
                  <a:prstClr val="black">
                    <a:tint val="75000"/>
                  </a:prstClr>
                </a:solidFill>
              </a:rPr>
              <a:pPr>
                <a:defRPr/>
              </a:pPr>
              <a:t>2023-06-22</a:t>
            </a:fld>
            <a:endParaRPr lang="lt-LT">
              <a:solidFill>
                <a:prstClr val="black">
                  <a:tint val="75000"/>
                </a:prstClr>
              </a:solidFill>
            </a:endParaRPr>
          </a:p>
        </p:txBody>
      </p:sp>
      <p:sp>
        <p:nvSpPr>
          <p:cNvPr id="4" name="Poraštės vietos rezervavimo ženklas 4"/>
          <p:cNvSpPr>
            <a:spLocks noGrp="1"/>
          </p:cNvSpPr>
          <p:nvPr>
            <p:ph type="ftr" sz="quarter" idx="11"/>
          </p:nvPr>
        </p:nvSpPr>
        <p:spPr/>
        <p:txBody>
          <a:bodyPr/>
          <a:lstStyle>
            <a:lvl1pPr>
              <a:defRPr/>
            </a:lvl1pPr>
          </a:lstStyle>
          <a:p>
            <a:pPr>
              <a:defRPr/>
            </a:pPr>
            <a:endParaRPr lang="lt-LT">
              <a:solidFill>
                <a:prstClr val="black">
                  <a:tint val="75000"/>
                </a:prstClr>
              </a:solidFill>
            </a:endParaRPr>
          </a:p>
        </p:txBody>
      </p:sp>
      <p:sp>
        <p:nvSpPr>
          <p:cNvPr id="5" name="Skaidrės numerio vietos rezervavimo ženklas 5"/>
          <p:cNvSpPr>
            <a:spLocks noGrp="1"/>
          </p:cNvSpPr>
          <p:nvPr>
            <p:ph type="sldNum" sz="quarter" idx="12"/>
          </p:nvPr>
        </p:nvSpPr>
        <p:spPr/>
        <p:txBody>
          <a:bodyPr/>
          <a:lstStyle>
            <a:lvl1pPr>
              <a:defRPr/>
            </a:lvl1pPr>
          </a:lstStyle>
          <a:p>
            <a:pPr>
              <a:defRPr/>
            </a:pPr>
            <a:fld id="{5BD21454-C509-402A-BC71-4EBFDB800844}" type="slidenum">
              <a:rPr lang="lt-LT">
                <a:solidFill>
                  <a:prstClr val="black">
                    <a:tint val="75000"/>
                  </a:prstClr>
                </a:solidFill>
              </a:rPr>
              <a:pPr>
                <a:defRPr/>
              </a:pPr>
              <a:t>‹#›</a:t>
            </a:fld>
            <a:endParaRPr lang="lt-LT">
              <a:solidFill>
                <a:prstClr val="black">
                  <a:tint val="75000"/>
                </a:prstClr>
              </a:solidFill>
            </a:endParaRPr>
          </a:p>
        </p:txBody>
      </p:sp>
    </p:spTree>
    <p:extLst>
      <p:ext uri="{BB962C8B-B14F-4D97-AF65-F5344CB8AC3E}">
        <p14:creationId xmlns:p14="http://schemas.microsoft.com/office/powerpoint/2010/main" val="26341322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3"/>
          <p:cNvSpPr>
            <a:spLocks noGrp="1"/>
          </p:cNvSpPr>
          <p:nvPr>
            <p:ph type="dt" sz="half" idx="10"/>
          </p:nvPr>
        </p:nvSpPr>
        <p:spPr/>
        <p:txBody>
          <a:bodyPr/>
          <a:lstStyle>
            <a:lvl1pPr>
              <a:defRPr/>
            </a:lvl1pPr>
          </a:lstStyle>
          <a:p>
            <a:pPr>
              <a:defRPr/>
            </a:pPr>
            <a:fld id="{9CB3B178-B700-4463-83EE-ED6181E9DFCF}" type="datetimeFigureOut">
              <a:rPr lang="lt-LT">
                <a:solidFill>
                  <a:prstClr val="black">
                    <a:tint val="75000"/>
                  </a:prstClr>
                </a:solidFill>
              </a:rPr>
              <a:pPr>
                <a:defRPr/>
              </a:pPr>
              <a:t>2023-06-22</a:t>
            </a:fld>
            <a:endParaRPr lang="lt-LT">
              <a:solidFill>
                <a:prstClr val="black">
                  <a:tint val="75000"/>
                </a:prstClr>
              </a:solidFill>
            </a:endParaRPr>
          </a:p>
        </p:txBody>
      </p:sp>
      <p:sp>
        <p:nvSpPr>
          <p:cNvPr id="3" name="Poraštės vietos rezervavimo ženklas 4"/>
          <p:cNvSpPr>
            <a:spLocks noGrp="1"/>
          </p:cNvSpPr>
          <p:nvPr>
            <p:ph type="ftr" sz="quarter" idx="11"/>
          </p:nvPr>
        </p:nvSpPr>
        <p:spPr/>
        <p:txBody>
          <a:bodyPr/>
          <a:lstStyle>
            <a:lvl1pPr>
              <a:defRPr/>
            </a:lvl1pPr>
          </a:lstStyle>
          <a:p>
            <a:pPr>
              <a:defRPr/>
            </a:pPr>
            <a:endParaRPr lang="lt-LT">
              <a:solidFill>
                <a:prstClr val="black">
                  <a:tint val="75000"/>
                </a:prstClr>
              </a:solidFill>
            </a:endParaRPr>
          </a:p>
        </p:txBody>
      </p:sp>
      <p:sp>
        <p:nvSpPr>
          <p:cNvPr id="4" name="Skaidrės numerio vietos rezervavimo ženklas 5"/>
          <p:cNvSpPr>
            <a:spLocks noGrp="1"/>
          </p:cNvSpPr>
          <p:nvPr>
            <p:ph type="sldNum" sz="quarter" idx="12"/>
          </p:nvPr>
        </p:nvSpPr>
        <p:spPr/>
        <p:txBody>
          <a:bodyPr/>
          <a:lstStyle>
            <a:lvl1pPr>
              <a:defRPr/>
            </a:lvl1pPr>
          </a:lstStyle>
          <a:p>
            <a:pPr>
              <a:defRPr/>
            </a:pPr>
            <a:fld id="{54F27584-E37B-4D19-83DC-F570C7D89ACB}" type="slidenum">
              <a:rPr lang="lt-LT">
                <a:solidFill>
                  <a:prstClr val="black">
                    <a:tint val="75000"/>
                  </a:prstClr>
                </a:solidFill>
              </a:rPr>
              <a:pPr>
                <a:defRPr/>
              </a:pPr>
              <a:t>‹#›</a:t>
            </a:fld>
            <a:endParaRPr lang="lt-LT">
              <a:solidFill>
                <a:prstClr val="black">
                  <a:tint val="75000"/>
                </a:prstClr>
              </a:solidFill>
            </a:endParaRPr>
          </a:p>
        </p:txBody>
      </p:sp>
    </p:spTree>
    <p:extLst>
      <p:ext uri="{BB962C8B-B14F-4D97-AF65-F5344CB8AC3E}">
        <p14:creationId xmlns:p14="http://schemas.microsoft.com/office/powerpoint/2010/main" val="26502366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3050"/>
            <a:ext cx="3008313" cy="1162050"/>
          </a:xfrm>
        </p:spPr>
        <p:txBody>
          <a:bodyPr anchor="b"/>
          <a:lstStyle>
            <a:lvl1pPr algn="l">
              <a:defRPr sz="2000" b="1"/>
            </a:lvl1pPr>
          </a:lstStyle>
          <a:p>
            <a:r>
              <a:rPr lang="lt-LT" smtClean="0"/>
              <a:t>Spustelėkite, jei norite keisite ruoš. pav. stilių</a:t>
            </a:r>
            <a:endParaRPr lang="lt-LT"/>
          </a:p>
        </p:txBody>
      </p:sp>
      <p:sp>
        <p:nvSpPr>
          <p:cNvPr id="3" name="Turinio vietos rezervavimo ženklas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smtClean="0"/>
              <a:t>Spustelėkite ruošinio teksto stiliams keisti</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eksto vietos rezervavimo ženklas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Spustelėkite ruošinio teksto stiliams keisti</a:t>
            </a:r>
          </a:p>
        </p:txBody>
      </p:sp>
      <p:sp>
        <p:nvSpPr>
          <p:cNvPr id="5" name="Datos vietos rezervavimo ženklas 3"/>
          <p:cNvSpPr>
            <a:spLocks noGrp="1"/>
          </p:cNvSpPr>
          <p:nvPr>
            <p:ph type="dt" sz="half" idx="10"/>
          </p:nvPr>
        </p:nvSpPr>
        <p:spPr/>
        <p:txBody>
          <a:bodyPr/>
          <a:lstStyle>
            <a:lvl1pPr>
              <a:defRPr/>
            </a:lvl1pPr>
          </a:lstStyle>
          <a:p>
            <a:pPr>
              <a:defRPr/>
            </a:pPr>
            <a:fld id="{C8B715F5-7E1C-4506-93F1-5E9382F17972}" type="datetimeFigureOut">
              <a:rPr lang="lt-LT">
                <a:solidFill>
                  <a:prstClr val="black">
                    <a:tint val="75000"/>
                  </a:prstClr>
                </a:solidFill>
              </a:rPr>
              <a:pPr>
                <a:defRPr/>
              </a:pPr>
              <a:t>2023-06-22</a:t>
            </a:fld>
            <a:endParaRPr lang="lt-LT">
              <a:solidFill>
                <a:prstClr val="black">
                  <a:tint val="75000"/>
                </a:prstClr>
              </a:solidFill>
            </a:endParaRPr>
          </a:p>
        </p:txBody>
      </p:sp>
      <p:sp>
        <p:nvSpPr>
          <p:cNvPr id="6" name="Poraštės vietos rezervavimo ženklas 4"/>
          <p:cNvSpPr>
            <a:spLocks noGrp="1"/>
          </p:cNvSpPr>
          <p:nvPr>
            <p:ph type="ftr" sz="quarter" idx="11"/>
          </p:nvPr>
        </p:nvSpPr>
        <p:spPr/>
        <p:txBody>
          <a:bodyPr/>
          <a:lstStyle>
            <a:lvl1pPr>
              <a:defRPr/>
            </a:lvl1pPr>
          </a:lstStyle>
          <a:p>
            <a:pPr>
              <a:defRPr/>
            </a:pPr>
            <a:endParaRPr lang="lt-LT">
              <a:solidFill>
                <a:prstClr val="black">
                  <a:tint val="75000"/>
                </a:prstClr>
              </a:solidFill>
            </a:endParaRPr>
          </a:p>
        </p:txBody>
      </p:sp>
      <p:sp>
        <p:nvSpPr>
          <p:cNvPr id="7" name="Skaidrės numerio vietos rezervavimo ženklas 5"/>
          <p:cNvSpPr>
            <a:spLocks noGrp="1"/>
          </p:cNvSpPr>
          <p:nvPr>
            <p:ph type="sldNum" sz="quarter" idx="12"/>
          </p:nvPr>
        </p:nvSpPr>
        <p:spPr/>
        <p:txBody>
          <a:bodyPr/>
          <a:lstStyle>
            <a:lvl1pPr>
              <a:defRPr/>
            </a:lvl1pPr>
          </a:lstStyle>
          <a:p>
            <a:pPr>
              <a:defRPr/>
            </a:pPr>
            <a:fld id="{DACD59C7-C27A-44DC-BF38-AA7F5391D70A}" type="slidenum">
              <a:rPr lang="lt-LT">
                <a:solidFill>
                  <a:prstClr val="black">
                    <a:tint val="75000"/>
                  </a:prstClr>
                </a:solidFill>
              </a:rPr>
              <a:pPr>
                <a:defRPr/>
              </a:pPr>
              <a:t>‹#›</a:t>
            </a:fld>
            <a:endParaRPr lang="lt-LT">
              <a:solidFill>
                <a:prstClr val="black">
                  <a:tint val="75000"/>
                </a:prstClr>
              </a:solidFill>
            </a:endParaRPr>
          </a:p>
        </p:txBody>
      </p:sp>
    </p:spTree>
    <p:extLst>
      <p:ext uri="{BB962C8B-B14F-4D97-AF65-F5344CB8AC3E}">
        <p14:creationId xmlns:p14="http://schemas.microsoft.com/office/powerpoint/2010/main" val="3220721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idx="1"/>
          </p:nvPr>
        </p:nvSpPr>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6B2E2E7B-E19C-4468-99D7-449C7622E161}" type="datetimeFigureOut">
              <a:rPr lang="lt-LT" smtClean="0"/>
              <a:t>2023-06-22</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886A7245-BA7D-4DB7-AAD8-1CF68F892B76}" type="slidenum">
              <a:rPr lang="lt-LT" smtClean="0"/>
              <a:t>‹#›</a:t>
            </a:fld>
            <a:endParaRPr lang="lt-LT"/>
          </a:p>
        </p:txBody>
      </p:sp>
    </p:spTree>
    <p:extLst>
      <p:ext uri="{BB962C8B-B14F-4D97-AF65-F5344CB8AC3E}">
        <p14:creationId xmlns:p14="http://schemas.microsoft.com/office/powerpoint/2010/main" val="27323553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1792288" y="4800600"/>
            <a:ext cx="5486400" cy="566738"/>
          </a:xfrm>
        </p:spPr>
        <p:txBody>
          <a:bodyPr anchor="b"/>
          <a:lstStyle>
            <a:lvl1pPr algn="l">
              <a:defRPr sz="2000" b="1"/>
            </a:lvl1pPr>
          </a:lstStyle>
          <a:p>
            <a:r>
              <a:rPr lang="lt-LT" smtClean="0"/>
              <a:t>Spustelėkite, jei norite keisite ruoš. pav. stilių</a:t>
            </a:r>
            <a:endParaRPr lang="lt-LT"/>
          </a:p>
        </p:txBody>
      </p:sp>
      <p:sp>
        <p:nvSpPr>
          <p:cNvPr id="3" name="Paveikslėlio vietos rezervavimo ženklas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lt-LT" noProof="0"/>
          </a:p>
        </p:txBody>
      </p:sp>
      <p:sp>
        <p:nvSpPr>
          <p:cNvPr id="4" name="Teksto vietos rezervavimo ženklas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Spustelėkite ruošinio teksto stiliams keisti</a:t>
            </a:r>
          </a:p>
        </p:txBody>
      </p:sp>
      <p:sp>
        <p:nvSpPr>
          <p:cNvPr id="5" name="Datos vietos rezervavimo ženklas 3"/>
          <p:cNvSpPr>
            <a:spLocks noGrp="1"/>
          </p:cNvSpPr>
          <p:nvPr>
            <p:ph type="dt" sz="half" idx="10"/>
          </p:nvPr>
        </p:nvSpPr>
        <p:spPr/>
        <p:txBody>
          <a:bodyPr/>
          <a:lstStyle>
            <a:lvl1pPr>
              <a:defRPr/>
            </a:lvl1pPr>
          </a:lstStyle>
          <a:p>
            <a:pPr>
              <a:defRPr/>
            </a:pPr>
            <a:fld id="{C0AF0F18-D1FC-4A91-840D-F0E7388A7D4D}" type="datetimeFigureOut">
              <a:rPr lang="lt-LT">
                <a:solidFill>
                  <a:prstClr val="black">
                    <a:tint val="75000"/>
                  </a:prstClr>
                </a:solidFill>
              </a:rPr>
              <a:pPr>
                <a:defRPr/>
              </a:pPr>
              <a:t>2023-06-22</a:t>
            </a:fld>
            <a:endParaRPr lang="lt-LT">
              <a:solidFill>
                <a:prstClr val="black">
                  <a:tint val="75000"/>
                </a:prstClr>
              </a:solidFill>
            </a:endParaRPr>
          </a:p>
        </p:txBody>
      </p:sp>
      <p:sp>
        <p:nvSpPr>
          <p:cNvPr id="6" name="Poraštės vietos rezervavimo ženklas 4"/>
          <p:cNvSpPr>
            <a:spLocks noGrp="1"/>
          </p:cNvSpPr>
          <p:nvPr>
            <p:ph type="ftr" sz="quarter" idx="11"/>
          </p:nvPr>
        </p:nvSpPr>
        <p:spPr/>
        <p:txBody>
          <a:bodyPr/>
          <a:lstStyle>
            <a:lvl1pPr>
              <a:defRPr/>
            </a:lvl1pPr>
          </a:lstStyle>
          <a:p>
            <a:pPr>
              <a:defRPr/>
            </a:pPr>
            <a:endParaRPr lang="lt-LT">
              <a:solidFill>
                <a:prstClr val="black">
                  <a:tint val="75000"/>
                </a:prstClr>
              </a:solidFill>
            </a:endParaRPr>
          </a:p>
        </p:txBody>
      </p:sp>
      <p:sp>
        <p:nvSpPr>
          <p:cNvPr id="7" name="Skaidrės numerio vietos rezervavimo ženklas 5"/>
          <p:cNvSpPr>
            <a:spLocks noGrp="1"/>
          </p:cNvSpPr>
          <p:nvPr>
            <p:ph type="sldNum" sz="quarter" idx="12"/>
          </p:nvPr>
        </p:nvSpPr>
        <p:spPr/>
        <p:txBody>
          <a:bodyPr/>
          <a:lstStyle>
            <a:lvl1pPr>
              <a:defRPr/>
            </a:lvl1pPr>
          </a:lstStyle>
          <a:p>
            <a:pPr>
              <a:defRPr/>
            </a:pPr>
            <a:fld id="{56A8D6DF-0C36-4D18-83E8-A15145B15487}" type="slidenum">
              <a:rPr lang="lt-LT">
                <a:solidFill>
                  <a:prstClr val="black">
                    <a:tint val="75000"/>
                  </a:prstClr>
                </a:solidFill>
              </a:rPr>
              <a:pPr>
                <a:defRPr/>
              </a:pPr>
              <a:t>‹#›</a:t>
            </a:fld>
            <a:endParaRPr lang="lt-LT">
              <a:solidFill>
                <a:prstClr val="black">
                  <a:tint val="75000"/>
                </a:prstClr>
              </a:solidFill>
            </a:endParaRPr>
          </a:p>
        </p:txBody>
      </p:sp>
    </p:spTree>
    <p:extLst>
      <p:ext uri="{BB962C8B-B14F-4D97-AF65-F5344CB8AC3E}">
        <p14:creationId xmlns:p14="http://schemas.microsoft.com/office/powerpoint/2010/main" val="13177504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Spustelėkite, jei norite keisite ruoš. pav. stilių</a:t>
            </a:r>
            <a:endParaRPr lang="lt-LT"/>
          </a:p>
        </p:txBody>
      </p:sp>
      <p:sp>
        <p:nvSpPr>
          <p:cNvPr id="3" name="Vertikalaus teksto vietos rezervavimo ženklas 2"/>
          <p:cNvSpPr>
            <a:spLocks noGrp="1"/>
          </p:cNvSpPr>
          <p:nvPr>
            <p:ph type="body" orient="vert" idx="1"/>
          </p:nvPr>
        </p:nvSpPr>
        <p:spPr/>
        <p:txBody>
          <a:bodyPr vert="eaVert"/>
          <a:lstStyle/>
          <a:p>
            <a:pPr lvl="0"/>
            <a:r>
              <a:rPr lang="lt-LT" smtClean="0"/>
              <a:t>Spustelėkite ruošinio teksto stiliams keisti</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lvl1pPr>
              <a:defRPr/>
            </a:lvl1pPr>
          </a:lstStyle>
          <a:p>
            <a:pPr>
              <a:defRPr/>
            </a:pPr>
            <a:fld id="{F02F034A-0E2A-424E-91F4-1D8A71562E6B}" type="datetimeFigureOut">
              <a:rPr lang="lt-LT">
                <a:solidFill>
                  <a:prstClr val="black">
                    <a:tint val="75000"/>
                  </a:prstClr>
                </a:solidFill>
              </a:rPr>
              <a:pPr>
                <a:defRPr/>
              </a:pPr>
              <a:t>2023-06-22</a:t>
            </a:fld>
            <a:endParaRPr lang="lt-LT">
              <a:solidFill>
                <a:prstClr val="black">
                  <a:tint val="75000"/>
                </a:prstClr>
              </a:solidFill>
            </a:endParaRPr>
          </a:p>
        </p:txBody>
      </p:sp>
      <p:sp>
        <p:nvSpPr>
          <p:cNvPr id="5" name="Poraštės vietos rezervavimo ženklas 4"/>
          <p:cNvSpPr>
            <a:spLocks noGrp="1"/>
          </p:cNvSpPr>
          <p:nvPr>
            <p:ph type="ftr" sz="quarter" idx="11"/>
          </p:nvPr>
        </p:nvSpPr>
        <p:spPr/>
        <p:txBody>
          <a:bodyPr/>
          <a:lstStyle>
            <a:lvl1pPr>
              <a:defRPr/>
            </a:lvl1pPr>
          </a:lstStyle>
          <a:p>
            <a:pPr>
              <a:defRPr/>
            </a:pPr>
            <a:endParaRPr lang="lt-LT">
              <a:solidFill>
                <a:prstClr val="black">
                  <a:tint val="75000"/>
                </a:prstClr>
              </a:solidFill>
            </a:endParaRPr>
          </a:p>
        </p:txBody>
      </p:sp>
      <p:sp>
        <p:nvSpPr>
          <p:cNvPr id="6" name="Skaidrės numerio vietos rezervavimo ženklas 5"/>
          <p:cNvSpPr>
            <a:spLocks noGrp="1"/>
          </p:cNvSpPr>
          <p:nvPr>
            <p:ph type="sldNum" sz="quarter" idx="12"/>
          </p:nvPr>
        </p:nvSpPr>
        <p:spPr/>
        <p:txBody>
          <a:bodyPr/>
          <a:lstStyle>
            <a:lvl1pPr>
              <a:defRPr/>
            </a:lvl1pPr>
          </a:lstStyle>
          <a:p>
            <a:pPr>
              <a:defRPr/>
            </a:pPr>
            <a:fld id="{5D36B443-3188-4E95-9B2B-014473D53B9E}" type="slidenum">
              <a:rPr lang="lt-LT">
                <a:solidFill>
                  <a:prstClr val="black">
                    <a:tint val="75000"/>
                  </a:prstClr>
                </a:solidFill>
              </a:rPr>
              <a:pPr>
                <a:defRPr/>
              </a:pPr>
              <a:t>‹#›</a:t>
            </a:fld>
            <a:endParaRPr lang="lt-LT">
              <a:solidFill>
                <a:prstClr val="black">
                  <a:tint val="75000"/>
                </a:prstClr>
              </a:solidFill>
            </a:endParaRPr>
          </a:p>
        </p:txBody>
      </p:sp>
    </p:spTree>
    <p:extLst>
      <p:ext uri="{BB962C8B-B14F-4D97-AF65-F5344CB8AC3E}">
        <p14:creationId xmlns:p14="http://schemas.microsoft.com/office/powerpoint/2010/main" val="24286106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6629400" y="274638"/>
            <a:ext cx="2057400" cy="5851525"/>
          </a:xfrm>
        </p:spPr>
        <p:txBody>
          <a:bodyPr vert="eaVert"/>
          <a:lstStyle/>
          <a:p>
            <a:r>
              <a:rPr lang="lt-LT" smtClean="0"/>
              <a:t>Spustelėkite, jei norite keisite ruoš. pav. stilių</a:t>
            </a:r>
            <a:endParaRPr lang="lt-LT"/>
          </a:p>
        </p:txBody>
      </p:sp>
      <p:sp>
        <p:nvSpPr>
          <p:cNvPr id="3" name="Vertikalaus teksto vietos rezervavimo ženklas 2"/>
          <p:cNvSpPr>
            <a:spLocks noGrp="1"/>
          </p:cNvSpPr>
          <p:nvPr>
            <p:ph type="body" orient="vert" idx="1"/>
          </p:nvPr>
        </p:nvSpPr>
        <p:spPr>
          <a:xfrm>
            <a:off x="457200" y="274638"/>
            <a:ext cx="6019800" cy="5851525"/>
          </a:xfrm>
        </p:spPr>
        <p:txBody>
          <a:bodyPr vert="eaVert"/>
          <a:lstStyle/>
          <a:p>
            <a:pPr lvl="0"/>
            <a:r>
              <a:rPr lang="lt-LT" smtClean="0"/>
              <a:t>Spustelėkite ruošinio teksto stiliams keisti</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lvl1pPr>
              <a:defRPr/>
            </a:lvl1pPr>
          </a:lstStyle>
          <a:p>
            <a:pPr>
              <a:defRPr/>
            </a:pPr>
            <a:fld id="{8A943500-A6ED-43A3-8FCD-0F304A06B350}" type="datetimeFigureOut">
              <a:rPr lang="lt-LT">
                <a:solidFill>
                  <a:prstClr val="black">
                    <a:tint val="75000"/>
                  </a:prstClr>
                </a:solidFill>
              </a:rPr>
              <a:pPr>
                <a:defRPr/>
              </a:pPr>
              <a:t>2023-06-22</a:t>
            </a:fld>
            <a:endParaRPr lang="lt-LT">
              <a:solidFill>
                <a:prstClr val="black">
                  <a:tint val="75000"/>
                </a:prstClr>
              </a:solidFill>
            </a:endParaRPr>
          </a:p>
        </p:txBody>
      </p:sp>
      <p:sp>
        <p:nvSpPr>
          <p:cNvPr id="5" name="Poraštės vietos rezervavimo ženklas 4"/>
          <p:cNvSpPr>
            <a:spLocks noGrp="1"/>
          </p:cNvSpPr>
          <p:nvPr>
            <p:ph type="ftr" sz="quarter" idx="11"/>
          </p:nvPr>
        </p:nvSpPr>
        <p:spPr/>
        <p:txBody>
          <a:bodyPr/>
          <a:lstStyle>
            <a:lvl1pPr>
              <a:defRPr/>
            </a:lvl1pPr>
          </a:lstStyle>
          <a:p>
            <a:pPr>
              <a:defRPr/>
            </a:pPr>
            <a:endParaRPr lang="lt-LT">
              <a:solidFill>
                <a:prstClr val="black">
                  <a:tint val="75000"/>
                </a:prstClr>
              </a:solidFill>
            </a:endParaRPr>
          </a:p>
        </p:txBody>
      </p:sp>
      <p:sp>
        <p:nvSpPr>
          <p:cNvPr id="6" name="Skaidrės numerio vietos rezervavimo ženklas 5"/>
          <p:cNvSpPr>
            <a:spLocks noGrp="1"/>
          </p:cNvSpPr>
          <p:nvPr>
            <p:ph type="sldNum" sz="quarter" idx="12"/>
          </p:nvPr>
        </p:nvSpPr>
        <p:spPr/>
        <p:txBody>
          <a:bodyPr/>
          <a:lstStyle>
            <a:lvl1pPr>
              <a:defRPr/>
            </a:lvl1pPr>
          </a:lstStyle>
          <a:p>
            <a:pPr>
              <a:defRPr/>
            </a:pPr>
            <a:fld id="{90381503-6F94-4BF8-8440-D3EF70716F7A}" type="slidenum">
              <a:rPr lang="lt-LT">
                <a:solidFill>
                  <a:prstClr val="black">
                    <a:tint val="75000"/>
                  </a:prstClr>
                </a:solidFill>
              </a:rPr>
              <a:pPr>
                <a:defRPr/>
              </a:pPr>
              <a:t>‹#›</a:t>
            </a:fld>
            <a:endParaRPr lang="lt-LT">
              <a:solidFill>
                <a:prstClr val="black">
                  <a:tint val="75000"/>
                </a:prstClr>
              </a:solidFill>
            </a:endParaRPr>
          </a:p>
        </p:txBody>
      </p:sp>
    </p:spTree>
    <p:extLst>
      <p:ext uri="{BB962C8B-B14F-4D97-AF65-F5344CB8AC3E}">
        <p14:creationId xmlns:p14="http://schemas.microsoft.com/office/powerpoint/2010/main" val="3733555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722313" y="4406900"/>
            <a:ext cx="7772400" cy="1362075"/>
          </a:xfrm>
        </p:spPr>
        <p:txBody>
          <a:bodyPr anchor="t"/>
          <a:lstStyle>
            <a:lvl1pPr algn="l">
              <a:defRPr sz="4000" b="1" cap="all"/>
            </a:lvl1pPr>
          </a:lstStyle>
          <a:p>
            <a:r>
              <a:rPr lang="lt-LT" smtClean="0"/>
              <a:t>Spustelėję redag. ruoš. pavad. stilių</a:t>
            </a:r>
            <a:endParaRPr lang="lt-LT"/>
          </a:p>
        </p:txBody>
      </p:sp>
      <p:sp>
        <p:nvSpPr>
          <p:cNvPr id="3" name="Teksto vietos rezervavimo ženklas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Spustelėję redag. ruoš. teksto stilių</a:t>
            </a:r>
          </a:p>
        </p:txBody>
      </p:sp>
      <p:sp>
        <p:nvSpPr>
          <p:cNvPr id="4" name="Datos vietos rezervavimo ženklas 3"/>
          <p:cNvSpPr>
            <a:spLocks noGrp="1"/>
          </p:cNvSpPr>
          <p:nvPr>
            <p:ph type="dt" sz="half" idx="10"/>
          </p:nvPr>
        </p:nvSpPr>
        <p:spPr/>
        <p:txBody>
          <a:bodyPr/>
          <a:lstStyle/>
          <a:p>
            <a:fld id="{6B2E2E7B-E19C-4468-99D7-449C7622E161}" type="datetimeFigureOut">
              <a:rPr lang="lt-LT" smtClean="0"/>
              <a:t>2023-06-22</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886A7245-BA7D-4DB7-AAD8-1CF68F892B76}" type="slidenum">
              <a:rPr lang="lt-LT" smtClean="0"/>
              <a:t>‹#›</a:t>
            </a:fld>
            <a:endParaRPr lang="lt-LT"/>
          </a:p>
        </p:txBody>
      </p:sp>
    </p:spTree>
    <p:extLst>
      <p:ext uri="{BB962C8B-B14F-4D97-AF65-F5344CB8AC3E}">
        <p14:creationId xmlns:p14="http://schemas.microsoft.com/office/powerpoint/2010/main" val="3533523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urinio vietos rezervavimo ženklas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Datos vietos rezervavimo ženklas 4"/>
          <p:cNvSpPr>
            <a:spLocks noGrp="1"/>
          </p:cNvSpPr>
          <p:nvPr>
            <p:ph type="dt" sz="half" idx="10"/>
          </p:nvPr>
        </p:nvSpPr>
        <p:spPr/>
        <p:txBody>
          <a:bodyPr/>
          <a:lstStyle/>
          <a:p>
            <a:fld id="{6B2E2E7B-E19C-4468-99D7-449C7622E161}" type="datetimeFigureOut">
              <a:rPr lang="lt-LT" smtClean="0"/>
              <a:t>2023-06-22</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886A7245-BA7D-4DB7-AAD8-1CF68F892B76}" type="slidenum">
              <a:rPr lang="lt-LT" smtClean="0"/>
              <a:t>‹#›</a:t>
            </a:fld>
            <a:endParaRPr lang="lt-LT"/>
          </a:p>
        </p:txBody>
      </p:sp>
    </p:spTree>
    <p:extLst>
      <p:ext uri="{BB962C8B-B14F-4D97-AF65-F5344CB8AC3E}">
        <p14:creationId xmlns:p14="http://schemas.microsoft.com/office/powerpoint/2010/main" val="3172184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lvl1pPr>
              <a:defRPr/>
            </a:lvl1pPr>
          </a:lstStyle>
          <a:p>
            <a:r>
              <a:rPr lang="lt-LT" smtClean="0"/>
              <a:t>Spustelėję redag. ruoš. pavad. stilių</a:t>
            </a:r>
            <a:endParaRPr lang="lt-LT"/>
          </a:p>
        </p:txBody>
      </p:sp>
      <p:sp>
        <p:nvSpPr>
          <p:cNvPr id="3" name="Teksto vietos rezervavimo ženklas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4" name="Turinio vietos rezervavimo ženklas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Teksto vietos rezervavimo ženklas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6" name="Turinio vietos rezervavimo ženklas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7" name="Datos vietos rezervavimo ženklas 6"/>
          <p:cNvSpPr>
            <a:spLocks noGrp="1"/>
          </p:cNvSpPr>
          <p:nvPr>
            <p:ph type="dt" sz="half" idx="10"/>
          </p:nvPr>
        </p:nvSpPr>
        <p:spPr/>
        <p:txBody>
          <a:bodyPr/>
          <a:lstStyle/>
          <a:p>
            <a:fld id="{6B2E2E7B-E19C-4468-99D7-449C7622E161}" type="datetimeFigureOut">
              <a:rPr lang="lt-LT" smtClean="0"/>
              <a:t>2023-06-22</a:t>
            </a:fld>
            <a:endParaRPr lang="lt-LT"/>
          </a:p>
        </p:txBody>
      </p:sp>
      <p:sp>
        <p:nvSpPr>
          <p:cNvPr id="8" name="Poraštės vietos rezervavimo ženklas 7"/>
          <p:cNvSpPr>
            <a:spLocks noGrp="1"/>
          </p:cNvSpPr>
          <p:nvPr>
            <p:ph type="ftr" sz="quarter" idx="11"/>
          </p:nvPr>
        </p:nvSpPr>
        <p:spPr/>
        <p:txBody>
          <a:bodyPr/>
          <a:lstStyle/>
          <a:p>
            <a:endParaRPr lang="lt-LT"/>
          </a:p>
        </p:txBody>
      </p:sp>
      <p:sp>
        <p:nvSpPr>
          <p:cNvPr id="9" name="Skaidrės numerio vietos rezervavimo ženklas 8"/>
          <p:cNvSpPr>
            <a:spLocks noGrp="1"/>
          </p:cNvSpPr>
          <p:nvPr>
            <p:ph type="sldNum" sz="quarter" idx="12"/>
          </p:nvPr>
        </p:nvSpPr>
        <p:spPr/>
        <p:txBody>
          <a:bodyPr/>
          <a:lstStyle/>
          <a:p>
            <a:fld id="{886A7245-BA7D-4DB7-AAD8-1CF68F892B76}" type="slidenum">
              <a:rPr lang="lt-LT" smtClean="0"/>
              <a:t>‹#›</a:t>
            </a:fld>
            <a:endParaRPr lang="lt-LT"/>
          </a:p>
        </p:txBody>
      </p:sp>
    </p:spTree>
    <p:extLst>
      <p:ext uri="{BB962C8B-B14F-4D97-AF65-F5344CB8AC3E}">
        <p14:creationId xmlns:p14="http://schemas.microsoft.com/office/powerpoint/2010/main" val="3445631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Spustelėję redag. ruoš. pavad. stilių</a:t>
            </a:r>
            <a:endParaRPr lang="lt-LT"/>
          </a:p>
        </p:txBody>
      </p:sp>
      <p:sp>
        <p:nvSpPr>
          <p:cNvPr id="3" name="Datos vietos rezervavimo ženklas 2"/>
          <p:cNvSpPr>
            <a:spLocks noGrp="1"/>
          </p:cNvSpPr>
          <p:nvPr>
            <p:ph type="dt" sz="half" idx="10"/>
          </p:nvPr>
        </p:nvSpPr>
        <p:spPr/>
        <p:txBody>
          <a:bodyPr/>
          <a:lstStyle/>
          <a:p>
            <a:fld id="{6B2E2E7B-E19C-4468-99D7-449C7622E161}" type="datetimeFigureOut">
              <a:rPr lang="lt-LT" smtClean="0"/>
              <a:t>2023-06-22</a:t>
            </a:fld>
            <a:endParaRPr lang="lt-LT"/>
          </a:p>
        </p:txBody>
      </p:sp>
      <p:sp>
        <p:nvSpPr>
          <p:cNvPr id="4" name="Poraštės vietos rezervavimo ženklas 3"/>
          <p:cNvSpPr>
            <a:spLocks noGrp="1"/>
          </p:cNvSpPr>
          <p:nvPr>
            <p:ph type="ftr" sz="quarter" idx="11"/>
          </p:nvPr>
        </p:nvSpPr>
        <p:spPr/>
        <p:txBody>
          <a:bodyPr/>
          <a:lstStyle/>
          <a:p>
            <a:endParaRPr lang="lt-LT"/>
          </a:p>
        </p:txBody>
      </p:sp>
      <p:sp>
        <p:nvSpPr>
          <p:cNvPr id="5" name="Skaidrės numerio vietos rezervavimo ženklas 4"/>
          <p:cNvSpPr>
            <a:spLocks noGrp="1"/>
          </p:cNvSpPr>
          <p:nvPr>
            <p:ph type="sldNum" sz="quarter" idx="12"/>
          </p:nvPr>
        </p:nvSpPr>
        <p:spPr/>
        <p:txBody>
          <a:bodyPr/>
          <a:lstStyle/>
          <a:p>
            <a:fld id="{886A7245-BA7D-4DB7-AAD8-1CF68F892B76}" type="slidenum">
              <a:rPr lang="lt-LT" smtClean="0"/>
              <a:t>‹#›</a:t>
            </a:fld>
            <a:endParaRPr lang="lt-LT"/>
          </a:p>
        </p:txBody>
      </p:sp>
    </p:spTree>
    <p:extLst>
      <p:ext uri="{BB962C8B-B14F-4D97-AF65-F5344CB8AC3E}">
        <p14:creationId xmlns:p14="http://schemas.microsoft.com/office/powerpoint/2010/main" val="3033708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p:cNvSpPr>
            <a:spLocks noGrp="1"/>
          </p:cNvSpPr>
          <p:nvPr>
            <p:ph type="dt" sz="half" idx="10"/>
          </p:nvPr>
        </p:nvSpPr>
        <p:spPr/>
        <p:txBody>
          <a:bodyPr/>
          <a:lstStyle/>
          <a:p>
            <a:fld id="{6B2E2E7B-E19C-4468-99D7-449C7622E161}" type="datetimeFigureOut">
              <a:rPr lang="lt-LT" smtClean="0"/>
              <a:t>2023-06-22</a:t>
            </a:fld>
            <a:endParaRPr lang="lt-LT"/>
          </a:p>
        </p:txBody>
      </p:sp>
      <p:sp>
        <p:nvSpPr>
          <p:cNvPr id="3" name="Poraštės vietos rezervavimo ženklas 2"/>
          <p:cNvSpPr>
            <a:spLocks noGrp="1"/>
          </p:cNvSpPr>
          <p:nvPr>
            <p:ph type="ftr" sz="quarter" idx="11"/>
          </p:nvPr>
        </p:nvSpPr>
        <p:spPr/>
        <p:txBody>
          <a:bodyPr/>
          <a:lstStyle/>
          <a:p>
            <a:endParaRPr lang="lt-LT"/>
          </a:p>
        </p:txBody>
      </p:sp>
      <p:sp>
        <p:nvSpPr>
          <p:cNvPr id="4" name="Skaidrės numerio vietos rezervavimo ženklas 3"/>
          <p:cNvSpPr>
            <a:spLocks noGrp="1"/>
          </p:cNvSpPr>
          <p:nvPr>
            <p:ph type="sldNum" sz="quarter" idx="12"/>
          </p:nvPr>
        </p:nvSpPr>
        <p:spPr/>
        <p:txBody>
          <a:bodyPr/>
          <a:lstStyle/>
          <a:p>
            <a:fld id="{886A7245-BA7D-4DB7-AAD8-1CF68F892B76}" type="slidenum">
              <a:rPr lang="lt-LT" smtClean="0"/>
              <a:t>‹#›</a:t>
            </a:fld>
            <a:endParaRPr lang="lt-LT"/>
          </a:p>
        </p:txBody>
      </p:sp>
    </p:spTree>
    <p:extLst>
      <p:ext uri="{BB962C8B-B14F-4D97-AF65-F5344CB8AC3E}">
        <p14:creationId xmlns:p14="http://schemas.microsoft.com/office/powerpoint/2010/main" val="903797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3050"/>
            <a:ext cx="3008313" cy="1162050"/>
          </a:xfrm>
        </p:spPr>
        <p:txBody>
          <a:bodyPr anchor="b"/>
          <a:lstStyle>
            <a:lvl1pPr algn="l">
              <a:defRPr sz="2000" b="1"/>
            </a:lvl1pPr>
          </a:lstStyle>
          <a:p>
            <a:r>
              <a:rPr lang="lt-LT" smtClean="0"/>
              <a:t>Spustelėję redag. ruoš. pavad. stilių</a:t>
            </a:r>
            <a:endParaRPr lang="lt-LT"/>
          </a:p>
        </p:txBody>
      </p:sp>
      <p:sp>
        <p:nvSpPr>
          <p:cNvPr id="3" name="Turinio vietos rezervavimo ženklas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eksto vietos rezervavimo ženklas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Spustelėję redag. ruoš. teksto stilių</a:t>
            </a:r>
          </a:p>
        </p:txBody>
      </p:sp>
      <p:sp>
        <p:nvSpPr>
          <p:cNvPr id="5" name="Datos vietos rezervavimo ženklas 4"/>
          <p:cNvSpPr>
            <a:spLocks noGrp="1"/>
          </p:cNvSpPr>
          <p:nvPr>
            <p:ph type="dt" sz="half" idx="10"/>
          </p:nvPr>
        </p:nvSpPr>
        <p:spPr/>
        <p:txBody>
          <a:bodyPr/>
          <a:lstStyle/>
          <a:p>
            <a:fld id="{6B2E2E7B-E19C-4468-99D7-449C7622E161}" type="datetimeFigureOut">
              <a:rPr lang="lt-LT" smtClean="0"/>
              <a:t>2023-06-22</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886A7245-BA7D-4DB7-AAD8-1CF68F892B76}" type="slidenum">
              <a:rPr lang="lt-LT" smtClean="0"/>
              <a:t>‹#›</a:t>
            </a:fld>
            <a:endParaRPr lang="lt-LT"/>
          </a:p>
        </p:txBody>
      </p:sp>
    </p:spTree>
    <p:extLst>
      <p:ext uri="{BB962C8B-B14F-4D97-AF65-F5344CB8AC3E}">
        <p14:creationId xmlns:p14="http://schemas.microsoft.com/office/powerpoint/2010/main" val="191219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1792288" y="4800600"/>
            <a:ext cx="5486400" cy="566738"/>
          </a:xfrm>
        </p:spPr>
        <p:txBody>
          <a:bodyPr anchor="b"/>
          <a:lstStyle>
            <a:lvl1pPr algn="l">
              <a:defRPr sz="2000" b="1"/>
            </a:lvl1pPr>
          </a:lstStyle>
          <a:p>
            <a:r>
              <a:rPr lang="lt-LT" smtClean="0"/>
              <a:t>Spustelėję redag. ruoš. pavad. stilių</a:t>
            </a:r>
            <a:endParaRPr lang="lt-LT"/>
          </a:p>
        </p:txBody>
      </p:sp>
      <p:sp>
        <p:nvSpPr>
          <p:cNvPr id="3" name="Paveikslėlio vietos rezervavimo ženklas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ksto vietos rezervavimo ženklas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Spustelėję redag. ruoš. teksto stilių</a:t>
            </a:r>
          </a:p>
        </p:txBody>
      </p:sp>
      <p:sp>
        <p:nvSpPr>
          <p:cNvPr id="5" name="Datos vietos rezervavimo ženklas 4"/>
          <p:cNvSpPr>
            <a:spLocks noGrp="1"/>
          </p:cNvSpPr>
          <p:nvPr>
            <p:ph type="dt" sz="half" idx="10"/>
          </p:nvPr>
        </p:nvSpPr>
        <p:spPr/>
        <p:txBody>
          <a:bodyPr/>
          <a:lstStyle/>
          <a:p>
            <a:fld id="{6B2E2E7B-E19C-4468-99D7-449C7622E161}" type="datetimeFigureOut">
              <a:rPr lang="lt-LT" smtClean="0"/>
              <a:t>2023-06-22</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886A7245-BA7D-4DB7-AAD8-1CF68F892B76}" type="slidenum">
              <a:rPr lang="lt-LT" smtClean="0"/>
              <a:t>‹#›</a:t>
            </a:fld>
            <a:endParaRPr lang="lt-LT"/>
          </a:p>
        </p:txBody>
      </p:sp>
    </p:spTree>
    <p:extLst>
      <p:ext uri="{BB962C8B-B14F-4D97-AF65-F5344CB8AC3E}">
        <p14:creationId xmlns:p14="http://schemas.microsoft.com/office/powerpoint/2010/main" val="201579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lt-LT" smtClean="0"/>
              <a:t>Spustelėję redag. ruoš. pavad. stilių</a:t>
            </a:r>
            <a:endParaRPr lang="lt-LT"/>
          </a:p>
        </p:txBody>
      </p:sp>
      <p:sp>
        <p:nvSpPr>
          <p:cNvPr id="3" name="Teksto vietos rezervavimo ženklas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2E2E7B-E19C-4468-99D7-449C7622E161}" type="datetimeFigureOut">
              <a:rPr lang="lt-LT" smtClean="0"/>
              <a:t>2023-06-22</a:t>
            </a:fld>
            <a:endParaRPr lang="lt-LT"/>
          </a:p>
        </p:txBody>
      </p:sp>
      <p:sp>
        <p:nvSpPr>
          <p:cNvPr id="5" name="Poraštės vietos rezervavimo ženklas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kaidrės numerio vietos rezervavimo ženklas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6A7245-BA7D-4DB7-AAD8-1CF68F892B76}" type="slidenum">
              <a:rPr lang="lt-LT" smtClean="0"/>
              <a:t>‹#›</a:t>
            </a:fld>
            <a:endParaRPr lang="lt-LT"/>
          </a:p>
        </p:txBody>
      </p:sp>
    </p:spTree>
    <p:extLst>
      <p:ext uri="{BB962C8B-B14F-4D97-AF65-F5344CB8AC3E}">
        <p14:creationId xmlns:p14="http://schemas.microsoft.com/office/powerpoint/2010/main" val="35426463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Pavadinimo vietos rezervavimo ženkla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lt-LT" altLang="lt-LT" smtClean="0"/>
              <a:t>Spustelėkite, jei norite keisite ruoš. pav. stilių</a:t>
            </a:r>
          </a:p>
        </p:txBody>
      </p:sp>
      <p:sp>
        <p:nvSpPr>
          <p:cNvPr id="1027" name="Teksto vietos rezervavimo ženklas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lt-LT" altLang="lt-LT" smtClean="0"/>
              <a:t>Spustelėkite ruošinio teksto stiliams keisti</a:t>
            </a:r>
          </a:p>
          <a:p>
            <a:pPr lvl="1"/>
            <a:r>
              <a:rPr lang="lt-LT" altLang="lt-LT" smtClean="0"/>
              <a:t>Antras lygmuo</a:t>
            </a:r>
          </a:p>
          <a:p>
            <a:pPr lvl="2"/>
            <a:r>
              <a:rPr lang="lt-LT" altLang="lt-LT" smtClean="0"/>
              <a:t>Trečias lygmuo</a:t>
            </a:r>
          </a:p>
          <a:p>
            <a:pPr lvl="3"/>
            <a:r>
              <a:rPr lang="lt-LT" altLang="lt-LT" smtClean="0"/>
              <a:t>Ketvirtas lygmuo</a:t>
            </a:r>
          </a:p>
          <a:p>
            <a:pPr lvl="4"/>
            <a:r>
              <a:rPr lang="lt-LT" altLang="lt-LT" smtClean="0"/>
              <a:t>Penktas lygmuo</a:t>
            </a:r>
          </a:p>
        </p:txBody>
      </p:sp>
      <p:sp>
        <p:nvSpPr>
          <p:cNvPr id="4" name="Datos vietos rezervavimo ženklas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3D58995F-EAE0-469D-8B8C-DABE198D94D8}" type="datetimeFigureOut">
              <a:rPr lang="lt-LT">
                <a:solidFill>
                  <a:prstClr val="black">
                    <a:tint val="75000"/>
                  </a:prstClr>
                </a:solidFill>
              </a:rPr>
              <a:pPr>
                <a:defRPr/>
              </a:pPr>
              <a:t>2023-06-22</a:t>
            </a:fld>
            <a:endParaRPr lang="lt-LT">
              <a:solidFill>
                <a:prstClr val="black">
                  <a:tint val="75000"/>
                </a:prstClr>
              </a:solidFill>
            </a:endParaRPr>
          </a:p>
        </p:txBody>
      </p:sp>
      <p:sp>
        <p:nvSpPr>
          <p:cNvPr id="5" name="Poraštės vietos rezervavimo ženklas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lt-LT">
              <a:solidFill>
                <a:prstClr val="black">
                  <a:tint val="75000"/>
                </a:prstClr>
              </a:solidFill>
            </a:endParaRPr>
          </a:p>
        </p:txBody>
      </p:sp>
      <p:sp>
        <p:nvSpPr>
          <p:cNvPr id="6" name="Skaidrės numerio vietos rezervavimo ženklas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23FB035E-8E26-451E-8083-99ED2070444B}" type="slidenum">
              <a:rPr lang="lt-LT">
                <a:solidFill>
                  <a:prstClr val="black">
                    <a:tint val="75000"/>
                  </a:prstClr>
                </a:solidFill>
              </a:rPr>
              <a:pPr>
                <a:defRPr/>
              </a:pPr>
              <a:t>‹#›</a:t>
            </a:fld>
            <a:endParaRPr lang="lt-LT">
              <a:solidFill>
                <a:prstClr val="black">
                  <a:tint val="75000"/>
                </a:prstClr>
              </a:solidFill>
            </a:endParaRPr>
          </a:p>
        </p:txBody>
      </p:sp>
    </p:spTree>
    <p:extLst>
      <p:ext uri="{BB962C8B-B14F-4D97-AF65-F5344CB8AC3E}">
        <p14:creationId xmlns:p14="http://schemas.microsoft.com/office/powerpoint/2010/main" val="1069185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ctrTitle"/>
          </p:nvPr>
        </p:nvSpPr>
        <p:spPr>
          <a:xfrm>
            <a:off x="685800" y="1412777"/>
            <a:ext cx="7772400" cy="2187674"/>
          </a:xfrm>
        </p:spPr>
        <p:txBody>
          <a:bodyPr>
            <a:normAutofit/>
          </a:bodyPr>
          <a:lstStyle/>
          <a:p>
            <a:r>
              <a:rPr lang="lt-LT" sz="4000" b="1" dirty="0" smtClean="0">
                <a:latin typeface="Times New Roman" panose="02020603050405020304" pitchFamily="18" charset="0"/>
                <a:cs typeface="Times New Roman" panose="02020603050405020304" pitchFamily="18" charset="0"/>
              </a:rPr>
              <a:t>Raseinių r. Viduklės Simono Stanevičiaus gimnazijos veiklos kokybės įsivertinimas</a:t>
            </a:r>
            <a:endParaRPr lang="lt-LT" sz="4000" b="1" dirty="0">
              <a:latin typeface="Times New Roman" panose="02020603050405020304" pitchFamily="18" charset="0"/>
              <a:cs typeface="Times New Roman" panose="02020603050405020304" pitchFamily="18" charset="0"/>
            </a:endParaRPr>
          </a:p>
        </p:txBody>
      </p:sp>
      <p:sp>
        <p:nvSpPr>
          <p:cNvPr id="3" name="Antrinis pavadinimas 2"/>
          <p:cNvSpPr>
            <a:spLocks noGrp="1"/>
          </p:cNvSpPr>
          <p:nvPr>
            <p:ph type="subTitle" idx="1"/>
          </p:nvPr>
        </p:nvSpPr>
        <p:spPr/>
        <p:txBody>
          <a:bodyPr>
            <a:normAutofit/>
          </a:bodyPr>
          <a:lstStyle/>
          <a:p>
            <a:r>
              <a:rPr lang="lt-LT" sz="2000" dirty="0" smtClean="0">
                <a:solidFill>
                  <a:schemeClr val="tx1"/>
                </a:solidFill>
                <a:latin typeface="Times New Roman" panose="02020603050405020304" pitchFamily="18" charset="0"/>
                <a:cs typeface="Times New Roman" panose="02020603050405020304" pitchFamily="18" charset="0"/>
              </a:rPr>
              <a:t>2023-06-22</a:t>
            </a:r>
            <a:endParaRPr lang="lt-LT"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60523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4638"/>
            <a:ext cx="8229600" cy="922114"/>
          </a:xfrm>
        </p:spPr>
        <p:txBody>
          <a:bodyPr>
            <a:normAutofit/>
          </a:bodyPr>
          <a:lstStyle/>
          <a:p>
            <a:r>
              <a:rPr lang="lt-LT" sz="3200" b="1" dirty="0" smtClean="0">
                <a:latin typeface="Times New Roman" panose="02020603050405020304" pitchFamily="18" charset="0"/>
                <a:cs typeface="Times New Roman" panose="02020603050405020304" pitchFamily="18" charset="0"/>
              </a:rPr>
              <a:t>Mokinių teiginiai įvertinti tarp 75-80 proc. </a:t>
            </a:r>
            <a:endParaRPr lang="lt-LT" sz="3200" b="1" dirty="0">
              <a:latin typeface="Times New Roman" panose="02020603050405020304" pitchFamily="18" charset="0"/>
              <a:cs typeface="Times New Roman" panose="02020603050405020304" pitchFamily="18" charset="0"/>
            </a:endParaRPr>
          </a:p>
        </p:txBody>
      </p:sp>
      <p:graphicFrame>
        <p:nvGraphicFramePr>
          <p:cNvPr id="12" name="Turinio vietos rezervavimo ženklas 11"/>
          <p:cNvGraphicFramePr>
            <a:graphicFrameLocks noGrp="1"/>
          </p:cNvGraphicFramePr>
          <p:nvPr>
            <p:ph idx="1"/>
            <p:extLst>
              <p:ext uri="{D42A27DB-BD31-4B8C-83A1-F6EECF244321}">
                <p14:modId xmlns:p14="http://schemas.microsoft.com/office/powerpoint/2010/main" val="877165007"/>
              </p:ext>
            </p:extLst>
          </p:nvPr>
        </p:nvGraphicFramePr>
        <p:xfrm>
          <a:off x="323528" y="1412776"/>
          <a:ext cx="8424937" cy="5257800"/>
        </p:xfrm>
        <a:graphic>
          <a:graphicData uri="http://schemas.openxmlformats.org/drawingml/2006/table">
            <a:tbl>
              <a:tblPr firstRow="1" firstCol="1" bandRow="1"/>
              <a:tblGrid>
                <a:gridCol w="5215437"/>
                <a:gridCol w="1765225"/>
                <a:gridCol w="1444275"/>
              </a:tblGrid>
              <a:tr h="898024">
                <a:tc>
                  <a:txBody>
                    <a:bodyPr/>
                    <a:lstStyle/>
                    <a:p>
                      <a:pPr>
                        <a:lnSpc>
                          <a:spcPct val="115000"/>
                        </a:lnSpc>
                        <a:spcAft>
                          <a:spcPts val="0"/>
                        </a:spcAft>
                      </a:pPr>
                      <a:r>
                        <a:rPr lang="lt-LT" sz="2000" b="1" dirty="0" smtClean="0">
                          <a:solidFill>
                            <a:schemeClr val="tx1"/>
                          </a:solidFill>
                          <a:effectLst/>
                          <a:latin typeface="Times New Roman" panose="02020603050405020304" pitchFamily="18" charset="0"/>
                          <a:ea typeface="Calibri"/>
                          <a:cs typeface="Times New Roman" panose="02020603050405020304" pitchFamily="18" charset="0"/>
                        </a:rPr>
                        <a:t>Teiginys</a:t>
                      </a:r>
                      <a:endParaRPr lang="lt-LT" sz="2000" b="1"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t-LT" sz="2000" b="1" dirty="0" smtClean="0">
                          <a:solidFill>
                            <a:schemeClr val="tx1"/>
                          </a:solidFill>
                          <a:effectLst/>
                          <a:latin typeface="Times New Roman" panose="02020603050405020304" pitchFamily="18" charset="0"/>
                          <a:ea typeface="Calibri"/>
                          <a:cs typeface="Times New Roman" panose="02020603050405020304" pitchFamily="18" charset="0"/>
                        </a:rPr>
                        <a:t>Visiškai</a:t>
                      </a:r>
                      <a:r>
                        <a:rPr lang="lt-LT" sz="2000" b="1" baseline="0" dirty="0" smtClean="0">
                          <a:solidFill>
                            <a:schemeClr val="tx1"/>
                          </a:solidFill>
                          <a:effectLst/>
                          <a:latin typeface="Times New Roman" panose="02020603050405020304" pitchFamily="18" charset="0"/>
                          <a:ea typeface="Calibri"/>
                          <a:cs typeface="Times New Roman" panose="02020603050405020304" pitchFamily="18" charset="0"/>
                        </a:rPr>
                        <a:t> sutinku/ko gero sutinku</a:t>
                      </a:r>
                      <a:endParaRPr lang="lt-LT" sz="2000" b="1"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t-LT" sz="2000" b="1" dirty="0" smtClean="0">
                          <a:solidFill>
                            <a:schemeClr val="tx1"/>
                          </a:solidFill>
                          <a:effectLst/>
                          <a:latin typeface="Times New Roman" panose="02020603050405020304" pitchFamily="18" charset="0"/>
                          <a:ea typeface="Calibri"/>
                          <a:cs typeface="Times New Roman" panose="02020603050405020304" pitchFamily="18" charset="0"/>
                        </a:rPr>
                        <a:t>Visiškai nesutinku/ko gero nesutinku</a:t>
                      </a:r>
                      <a:endParaRPr lang="lt-LT" sz="2000" b="1"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lt-LT" sz="2000" kern="1200" dirty="0" smtClean="0">
                          <a:solidFill>
                            <a:schemeClr val="tx1"/>
                          </a:solidFill>
                          <a:effectLst/>
                          <a:latin typeface="Times New Roman" panose="02020603050405020304" pitchFamily="18" charset="0"/>
                          <a:ea typeface="+mn-ea"/>
                          <a:cs typeface="Times New Roman" panose="02020603050405020304" pitchFamily="18" charset="0"/>
                        </a:rPr>
                        <a:t>Mokytojai tiki mano gebėjimu mokytis, mano sėkme, galimybe pasiekti aukštesnių rezultatų</a:t>
                      </a:r>
                      <a:endParaRPr lang="lt-LT" sz="200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t-LT" sz="2000" dirty="0" smtClean="0">
                          <a:solidFill>
                            <a:schemeClr val="tx1"/>
                          </a:solidFill>
                          <a:effectLst/>
                          <a:latin typeface="Times New Roman" panose="02020603050405020304" pitchFamily="18" charset="0"/>
                          <a:ea typeface="Calibri"/>
                          <a:cs typeface="Times New Roman" panose="02020603050405020304" pitchFamily="18" charset="0"/>
                        </a:rPr>
                        <a:t>70</a:t>
                      </a:r>
                      <a:endParaRPr lang="lt-LT" sz="200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t-LT" sz="2000" dirty="0" smtClean="0">
                          <a:solidFill>
                            <a:schemeClr val="tx1"/>
                          </a:solidFill>
                          <a:effectLst/>
                          <a:latin typeface="Times New Roman" panose="02020603050405020304" pitchFamily="18" charset="0"/>
                          <a:ea typeface="Calibri"/>
                          <a:cs typeface="Times New Roman" panose="02020603050405020304" pitchFamily="18" charset="0"/>
                        </a:rPr>
                        <a:t>17</a:t>
                      </a:r>
                      <a:endParaRPr lang="lt-LT" sz="200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lt-LT" sz="2000" kern="1200" dirty="0" smtClean="0">
                          <a:solidFill>
                            <a:schemeClr val="tx1"/>
                          </a:solidFill>
                          <a:effectLst/>
                          <a:latin typeface="Times New Roman" panose="02020603050405020304" pitchFamily="18" charset="0"/>
                          <a:ea typeface="+mn-ea"/>
                          <a:cs typeface="Times New Roman" panose="02020603050405020304" pitchFamily="18" charset="0"/>
                        </a:rPr>
                        <a:t>Mokytojai gerbia mane.</a:t>
                      </a:r>
                      <a:endParaRPr lang="lt-LT" sz="200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t-LT" sz="2000" dirty="0" smtClean="0">
                          <a:solidFill>
                            <a:schemeClr val="tx1"/>
                          </a:solidFill>
                          <a:effectLst/>
                          <a:latin typeface="Times New Roman" panose="02020603050405020304" pitchFamily="18" charset="0"/>
                          <a:ea typeface="Calibri"/>
                          <a:cs typeface="Times New Roman" panose="02020603050405020304" pitchFamily="18" charset="0"/>
                        </a:rPr>
                        <a:t>80</a:t>
                      </a:r>
                      <a:endParaRPr lang="lt-LT" sz="200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t-LT" sz="2000" dirty="0" smtClean="0">
                          <a:solidFill>
                            <a:schemeClr val="tx1"/>
                          </a:solidFill>
                          <a:effectLst/>
                          <a:latin typeface="Times New Roman" panose="02020603050405020304" pitchFamily="18" charset="0"/>
                          <a:ea typeface="Calibri"/>
                          <a:cs typeface="Times New Roman" panose="02020603050405020304" pitchFamily="18" charset="0"/>
                        </a:rPr>
                        <a:t>17</a:t>
                      </a:r>
                      <a:endParaRPr lang="lt-LT" sz="200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lt-LT" sz="2000" dirty="0">
                          <a:solidFill>
                            <a:schemeClr val="tx1"/>
                          </a:solidFill>
                          <a:effectLst/>
                          <a:latin typeface="Times New Roman" panose="02020603050405020304" pitchFamily="18" charset="0"/>
                          <a:ea typeface="Calibri"/>
                          <a:cs typeface="Times New Roman" panose="02020603050405020304" pitchFamily="18" charset="0"/>
                        </a:rPr>
                        <a:t>Kiekvienas mokytojas man pasako, ko iš manęs tikisi savo </a:t>
                      </a:r>
                      <a:r>
                        <a:rPr lang="lt-LT" sz="2000" dirty="0" smtClean="0">
                          <a:solidFill>
                            <a:schemeClr val="tx1"/>
                          </a:solidFill>
                          <a:effectLst/>
                          <a:latin typeface="Times New Roman" panose="02020603050405020304" pitchFamily="18" charset="0"/>
                          <a:ea typeface="Calibri"/>
                          <a:cs typeface="Times New Roman" panose="02020603050405020304" pitchFamily="18" charset="0"/>
                        </a:rPr>
                        <a:t>pamokoje</a:t>
                      </a:r>
                      <a:endParaRPr lang="lt-LT" sz="200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t-LT" sz="2000" dirty="0" smtClean="0">
                          <a:solidFill>
                            <a:schemeClr val="tx1"/>
                          </a:solidFill>
                          <a:effectLst/>
                          <a:latin typeface="Times New Roman" panose="02020603050405020304" pitchFamily="18" charset="0"/>
                          <a:ea typeface="Calibri"/>
                          <a:cs typeface="Times New Roman" panose="02020603050405020304" pitchFamily="18" charset="0"/>
                        </a:rPr>
                        <a:t>78</a:t>
                      </a:r>
                      <a:endParaRPr lang="lt-LT" sz="200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t-LT" sz="2000" dirty="0" smtClean="0">
                          <a:solidFill>
                            <a:schemeClr val="tx1"/>
                          </a:solidFill>
                          <a:effectLst/>
                          <a:latin typeface="Times New Roman" panose="02020603050405020304" pitchFamily="18" charset="0"/>
                          <a:ea typeface="Calibri"/>
                          <a:cs typeface="Times New Roman" panose="02020603050405020304" pitchFamily="18" charset="0"/>
                        </a:rPr>
                        <a:t>20</a:t>
                      </a:r>
                      <a:endParaRPr lang="lt-LT" sz="200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lt-LT" sz="2000" kern="1200" dirty="0" smtClean="0">
                          <a:solidFill>
                            <a:schemeClr val="tx1"/>
                          </a:solidFill>
                          <a:effectLst/>
                          <a:latin typeface="Times New Roman" panose="02020603050405020304" pitchFamily="18" charset="0"/>
                          <a:ea typeface="+mn-ea"/>
                          <a:cs typeface="Times New Roman" panose="02020603050405020304" pitchFamily="18" charset="0"/>
                        </a:rPr>
                        <a:t>Kai aš kreipiuosi į mokytojus, jie mane išklauso.</a:t>
                      </a:r>
                      <a:endParaRPr lang="lt-LT" sz="200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t-LT" sz="2000" dirty="0" smtClean="0">
                          <a:solidFill>
                            <a:schemeClr val="tx1"/>
                          </a:solidFill>
                          <a:effectLst/>
                          <a:latin typeface="Times New Roman" panose="02020603050405020304" pitchFamily="18" charset="0"/>
                          <a:ea typeface="Calibri"/>
                          <a:cs typeface="Times New Roman" panose="02020603050405020304" pitchFamily="18" charset="0"/>
                        </a:rPr>
                        <a:t>78</a:t>
                      </a:r>
                      <a:endParaRPr lang="lt-LT" sz="200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t-LT" sz="2000" dirty="0" smtClean="0">
                          <a:solidFill>
                            <a:schemeClr val="tx1"/>
                          </a:solidFill>
                          <a:effectLst/>
                          <a:latin typeface="Times New Roman" panose="02020603050405020304" pitchFamily="18" charset="0"/>
                          <a:ea typeface="Calibri"/>
                          <a:cs typeface="Times New Roman" panose="02020603050405020304" pitchFamily="18" charset="0"/>
                        </a:rPr>
                        <a:t>17</a:t>
                      </a:r>
                      <a:endParaRPr lang="lt-LT" sz="200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lt-LT" sz="2000" kern="1200" dirty="0" smtClean="0">
                          <a:solidFill>
                            <a:schemeClr val="tx1"/>
                          </a:solidFill>
                          <a:effectLst/>
                          <a:latin typeface="Times New Roman" panose="02020603050405020304" pitchFamily="18" charset="0"/>
                          <a:ea typeface="+mn-ea"/>
                          <a:cs typeface="Times New Roman" panose="02020603050405020304" pitchFamily="18" charset="0"/>
                        </a:rPr>
                        <a:t>Man patinka mokyklos renginiai.</a:t>
                      </a:r>
                      <a:endParaRPr lang="lt-LT" sz="200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t-LT" sz="2000" dirty="0" smtClean="0">
                          <a:solidFill>
                            <a:schemeClr val="tx1"/>
                          </a:solidFill>
                          <a:effectLst/>
                          <a:latin typeface="Times New Roman" panose="02020603050405020304" pitchFamily="18" charset="0"/>
                          <a:ea typeface="Calibri"/>
                          <a:cs typeface="Times New Roman" panose="02020603050405020304" pitchFamily="18" charset="0"/>
                        </a:rPr>
                        <a:t>78</a:t>
                      </a:r>
                      <a:endParaRPr lang="lt-LT" sz="200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t-LT" sz="2000" dirty="0" smtClean="0">
                          <a:solidFill>
                            <a:schemeClr val="tx1"/>
                          </a:solidFill>
                          <a:effectLst/>
                          <a:latin typeface="Times New Roman" panose="02020603050405020304" pitchFamily="18" charset="0"/>
                          <a:ea typeface="Calibri"/>
                          <a:cs typeface="Times New Roman" panose="02020603050405020304" pitchFamily="18" charset="0"/>
                        </a:rPr>
                        <a:t>18</a:t>
                      </a:r>
                      <a:endParaRPr lang="lt-LT" sz="200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lt-LT" sz="2000" kern="1200" dirty="0" smtClean="0">
                          <a:solidFill>
                            <a:schemeClr val="tx1"/>
                          </a:solidFill>
                          <a:effectLst/>
                          <a:latin typeface="Times New Roman" panose="02020603050405020304" pitchFamily="18" charset="0"/>
                          <a:ea typeface="+mn-ea"/>
                          <a:cs typeface="Times New Roman" panose="02020603050405020304" pitchFamily="18" charset="0"/>
                        </a:rPr>
                        <a:t>Per pamokas mokytojai skatina mokinius tyrinėti</a:t>
                      </a:r>
                      <a:endParaRPr lang="lt-LT" sz="2000" dirty="0" smtClean="0">
                        <a:solidFill>
                          <a:schemeClr val="tx1"/>
                        </a:solidFill>
                        <a:effectLst/>
                        <a:latin typeface="Times New Roman" panose="02020603050405020304" pitchFamily="18" charset="0"/>
                        <a:ea typeface="Calibri"/>
                        <a:cs typeface="Times New Roman" panose="02020603050405020304" pitchFamily="18" charset="0"/>
                      </a:endParaRPr>
                    </a:p>
                    <a:p>
                      <a:pPr>
                        <a:lnSpc>
                          <a:spcPct val="115000"/>
                        </a:lnSpc>
                        <a:spcAft>
                          <a:spcPts val="0"/>
                        </a:spcAft>
                      </a:pPr>
                      <a:endParaRPr lang="lt-LT" sz="200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t-LT" sz="2000" dirty="0" smtClean="0">
                          <a:solidFill>
                            <a:schemeClr val="tx1"/>
                          </a:solidFill>
                          <a:effectLst/>
                          <a:latin typeface="Times New Roman" panose="02020603050405020304" pitchFamily="18" charset="0"/>
                          <a:ea typeface="Calibri"/>
                          <a:cs typeface="Times New Roman" panose="02020603050405020304" pitchFamily="18" charset="0"/>
                        </a:rPr>
                        <a:t>77</a:t>
                      </a:r>
                      <a:endParaRPr lang="lt-LT" sz="200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t-LT" sz="2000" dirty="0" smtClean="0">
                          <a:solidFill>
                            <a:schemeClr val="tx1"/>
                          </a:solidFill>
                          <a:effectLst/>
                          <a:latin typeface="Times New Roman" panose="02020603050405020304" pitchFamily="18" charset="0"/>
                          <a:ea typeface="Calibri"/>
                          <a:cs typeface="Times New Roman" panose="02020603050405020304" pitchFamily="18" charset="0"/>
                        </a:rPr>
                        <a:t>22</a:t>
                      </a:r>
                      <a:endParaRPr lang="lt-LT" sz="200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lt-LT" sz="2000" kern="1200" dirty="0" smtClean="0">
                          <a:solidFill>
                            <a:schemeClr val="tx1"/>
                          </a:solidFill>
                          <a:effectLst/>
                          <a:latin typeface="Times New Roman" panose="02020603050405020304" pitchFamily="18" charset="0"/>
                          <a:ea typeface="+mn-ea"/>
                          <a:cs typeface="Times New Roman" panose="02020603050405020304" pitchFamily="18" charset="0"/>
                        </a:rPr>
                        <a:t>Mano bendraklasiai yra draugiški ir padeda vieni kitiems</a:t>
                      </a:r>
                      <a:endParaRPr lang="lt-LT" sz="200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t-LT" sz="2000" dirty="0" smtClean="0">
                          <a:solidFill>
                            <a:schemeClr val="tx1"/>
                          </a:solidFill>
                          <a:effectLst/>
                          <a:latin typeface="Times New Roman" panose="02020603050405020304" pitchFamily="18" charset="0"/>
                          <a:ea typeface="Calibri"/>
                          <a:cs typeface="Times New Roman" panose="02020603050405020304" pitchFamily="18" charset="0"/>
                        </a:rPr>
                        <a:t>77</a:t>
                      </a:r>
                      <a:endParaRPr lang="lt-LT" sz="200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t-LT" sz="2000" dirty="0" smtClean="0">
                          <a:solidFill>
                            <a:schemeClr val="tx1"/>
                          </a:solidFill>
                          <a:effectLst/>
                          <a:latin typeface="Times New Roman" panose="02020603050405020304" pitchFamily="18" charset="0"/>
                          <a:ea typeface="Calibri"/>
                          <a:cs typeface="Times New Roman" panose="02020603050405020304" pitchFamily="18" charset="0"/>
                        </a:rPr>
                        <a:t>20</a:t>
                      </a:r>
                      <a:endParaRPr lang="lt-LT" sz="200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316842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4638"/>
            <a:ext cx="8229600" cy="1066130"/>
          </a:xfrm>
        </p:spPr>
        <p:txBody>
          <a:bodyPr>
            <a:normAutofit/>
          </a:bodyPr>
          <a:lstStyle/>
          <a:p>
            <a:r>
              <a:rPr lang="lt-LT" sz="3200" b="1" dirty="0" smtClean="0">
                <a:latin typeface="Times New Roman" panose="02020603050405020304" pitchFamily="18" charset="0"/>
                <a:cs typeface="Times New Roman" panose="02020603050405020304" pitchFamily="18" charset="0"/>
              </a:rPr>
              <a:t>Mokinių teiginiai įvertinti tarp 75-80 proc. </a:t>
            </a:r>
            <a:endParaRPr lang="lt-LT" sz="3200" b="1" dirty="0">
              <a:latin typeface="Times New Roman" panose="02020603050405020304" pitchFamily="18" charset="0"/>
              <a:cs typeface="Times New Roman" panose="02020603050405020304" pitchFamily="18" charset="0"/>
            </a:endParaRPr>
          </a:p>
        </p:txBody>
      </p:sp>
      <p:graphicFrame>
        <p:nvGraphicFramePr>
          <p:cNvPr id="12" name="Turinio vietos rezervavimo ženklas 11"/>
          <p:cNvGraphicFramePr>
            <a:graphicFrameLocks noGrp="1"/>
          </p:cNvGraphicFramePr>
          <p:nvPr>
            <p:ph idx="1"/>
            <p:extLst>
              <p:ext uri="{D42A27DB-BD31-4B8C-83A1-F6EECF244321}">
                <p14:modId xmlns:p14="http://schemas.microsoft.com/office/powerpoint/2010/main" val="3947297819"/>
              </p:ext>
            </p:extLst>
          </p:nvPr>
        </p:nvGraphicFramePr>
        <p:xfrm>
          <a:off x="323528" y="2276872"/>
          <a:ext cx="8424937" cy="3505200"/>
        </p:xfrm>
        <a:graphic>
          <a:graphicData uri="http://schemas.openxmlformats.org/drawingml/2006/table">
            <a:tbl>
              <a:tblPr firstRow="1" firstCol="1" bandRow="1"/>
              <a:tblGrid>
                <a:gridCol w="5215437"/>
                <a:gridCol w="1765225"/>
                <a:gridCol w="1444275"/>
              </a:tblGrid>
              <a:tr h="33928">
                <a:tc>
                  <a:txBody>
                    <a:bodyPr/>
                    <a:lstStyle/>
                    <a:p>
                      <a:pPr>
                        <a:lnSpc>
                          <a:spcPct val="115000"/>
                        </a:lnSpc>
                        <a:spcAft>
                          <a:spcPts val="0"/>
                        </a:spcAft>
                      </a:pPr>
                      <a:r>
                        <a:rPr lang="lt-LT" sz="2000" b="1" dirty="0" smtClean="0">
                          <a:solidFill>
                            <a:schemeClr val="tx1"/>
                          </a:solidFill>
                          <a:effectLst/>
                          <a:latin typeface="Times New Roman" panose="02020603050405020304" pitchFamily="18" charset="0"/>
                          <a:ea typeface="Calibri"/>
                          <a:cs typeface="Times New Roman" panose="02020603050405020304" pitchFamily="18" charset="0"/>
                        </a:rPr>
                        <a:t>Teiginys</a:t>
                      </a:r>
                      <a:endParaRPr lang="lt-LT" sz="2000" b="1"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t-LT" sz="2000" b="1" dirty="0" smtClean="0">
                          <a:solidFill>
                            <a:schemeClr val="tx1"/>
                          </a:solidFill>
                          <a:effectLst/>
                          <a:latin typeface="Times New Roman" panose="02020603050405020304" pitchFamily="18" charset="0"/>
                          <a:ea typeface="Calibri"/>
                          <a:cs typeface="Times New Roman" panose="02020603050405020304" pitchFamily="18" charset="0"/>
                        </a:rPr>
                        <a:t>Visiškai</a:t>
                      </a:r>
                      <a:r>
                        <a:rPr lang="lt-LT" sz="2000" b="1" baseline="0" dirty="0" smtClean="0">
                          <a:solidFill>
                            <a:schemeClr val="tx1"/>
                          </a:solidFill>
                          <a:effectLst/>
                          <a:latin typeface="Times New Roman" panose="02020603050405020304" pitchFamily="18" charset="0"/>
                          <a:ea typeface="Calibri"/>
                          <a:cs typeface="Times New Roman" panose="02020603050405020304" pitchFamily="18" charset="0"/>
                        </a:rPr>
                        <a:t> sutinku/ko gero sutinku</a:t>
                      </a:r>
                      <a:endParaRPr lang="lt-LT" sz="2000" b="1"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t-LT" sz="2000" b="1" dirty="0" smtClean="0">
                          <a:solidFill>
                            <a:schemeClr val="tx1"/>
                          </a:solidFill>
                          <a:effectLst/>
                          <a:latin typeface="Times New Roman" panose="02020603050405020304" pitchFamily="18" charset="0"/>
                          <a:ea typeface="Calibri"/>
                          <a:cs typeface="Times New Roman" panose="02020603050405020304" pitchFamily="18" charset="0"/>
                        </a:rPr>
                        <a:t>Visiškai nesutinku/ko gero nesutinku</a:t>
                      </a:r>
                      <a:endParaRPr lang="lt-LT" sz="2000" b="1"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lt-LT" sz="2000" kern="1200" dirty="0" smtClean="0">
                          <a:solidFill>
                            <a:schemeClr val="tx1"/>
                          </a:solidFill>
                          <a:effectLst/>
                          <a:latin typeface="Times New Roman" panose="02020603050405020304" pitchFamily="18" charset="0"/>
                          <a:ea typeface="+mn-ea"/>
                          <a:cs typeface="Times New Roman" panose="02020603050405020304" pitchFamily="18" charset="0"/>
                        </a:rPr>
                        <a:t>Po atostogų laukiu susitikimo su klasės draugais.</a:t>
                      </a:r>
                      <a:endParaRPr lang="lt-LT" sz="200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t-LT" sz="2000" dirty="0" smtClean="0">
                          <a:solidFill>
                            <a:schemeClr val="tx1"/>
                          </a:solidFill>
                          <a:effectLst/>
                          <a:latin typeface="Times New Roman" panose="02020603050405020304" pitchFamily="18" charset="0"/>
                          <a:ea typeface="Calibri"/>
                          <a:cs typeface="Times New Roman" panose="02020603050405020304" pitchFamily="18" charset="0"/>
                        </a:rPr>
                        <a:t>77</a:t>
                      </a:r>
                      <a:endParaRPr lang="lt-LT" sz="200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t-LT" sz="2000" dirty="0" smtClean="0">
                          <a:solidFill>
                            <a:schemeClr val="tx1"/>
                          </a:solidFill>
                          <a:effectLst/>
                          <a:latin typeface="Times New Roman" panose="02020603050405020304" pitchFamily="18" charset="0"/>
                          <a:ea typeface="Calibri"/>
                          <a:cs typeface="Times New Roman" panose="02020603050405020304" pitchFamily="18" charset="0"/>
                        </a:rPr>
                        <a:t>18</a:t>
                      </a:r>
                      <a:endParaRPr lang="lt-LT" sz="200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lt-LT" sz="2000" kern="1200" dirty="0" smtClean="0">
                          <a:solidFill>
                            <a:schemeClr val="tx1"/>
                          </a:solidFill>
                          <a:effectLst/>
                          <a:latin typeface="Times New Roman" panose="02020603050405020304" pitchFamily="18" charset="0"/>
                          <a:ea typeface="+mn-ea"/>
                          <a:cs typeface="Times New Roman" panose="02020603050405020304" pitchFamily="18" charset="0"/>
                        </a:rPr>
                        <a:t>Mokytojai skatina mus, sprendžiant užduotis, išmėginti savus sprendimo būdus</a:t>
                      </a:r>
                      <a:endParaRPr lang="lt-LT" sz="200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t-LT" sz="2000" dirty="0" smtClean="0">
                          <a:solidFill>
                            <a:schemeClr val="tx1"/>
                          </a:solidFill>
                          <a:effectLst/>
                          <a:latin typeface="Times New Roman" panose="02020603050405020304" pitchFamily="18" charset="0"/>
                          <a:ea typeface="Calibri"/>
                          <a:cs typeface="Times New Roman" panose="02020603050405020304" pitchFamily="18" charset="0"/>
                        </a:rPr>
                        <a:t>76</a:t>
                      </a:r>
                      <a:endParaRPr lang="lt-LT" sz="200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t-LT" sz="2000" dirty="0" smtClean="0">
                          <a:solidFill>
                            <a:schemeClr val="tx1"/>
                          </a:solidFill>
                          <a:effectLst/>
                          <a:latin typeface="Times New Roman" panose="02020603050405020304" pitchFamily="18" charset="0"/>
                          <a:ea typeface="Calibri"/>
                          <a:cs typeface="Times New Roman" panose="02020603050405020304" pitchFamily="18" charset="0"/>
                        </a:rPr>
                        <a:t>24</a:t>
                      </a:r>
                      <a:endParaRPr lang="lt-LT" sz="200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lt-LT" sz="2000" kern="1200" dirty="0" smtClean="0">
                          <a:solidFill>
                            <a:schemeClr val="tx1"/>
                          </a:solidFill>
                          <a:effectLst/>
                          <a:latin typeface="Times New Roman" panose="02020603050405020304" pitchFamily="18" charset="0"/>
                          <a:ea typeface="+mn-ea"/>
                          <a:cs typeface="Times New Roman" panose="02020603050405020304" pitchFamily="18" charset="0"/>
                        </a:rPr>
                        <a:t>Mokytojai įrodo nagrinėjamų temų reikšmę ir svarbą</a:t>
                      </a:r>
                      <a:endParaRPr lang="lt-LT" sz="200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t-LT" sz="2000" dirty="0" smtClean="0">
                          <a:solidFill>
                            <a:schemeClr val="tx1"/>
                          </a:solidFill>
                          <a:effectLst/>
                          <a:latin typeface="Times New Roman" panose="02020603050405020304" pitchFamily="18" charset="0"/>
                          <a:ea typeface="Calibri"/>
                          <a:cs typeface="Times New Roman" panose="02020603050405020304" pitchFamily="18" charset="0"/>
                        </a:rPr>
                        <a:t>76</a:t>
                      </a:r>
                      <a:endParaRPr lang="lt-LT" sz="200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t-LT" sz="2000" dirty="0" smtClean="0">
                          <a:solidFill>
                            <a:schemeClr val="tx1"/>
                          </a:solidFill>
                          <a:effectLst/>
                          <a:latin typeface="Times New Roman" panose="02020603050405020304" pitchFamily="18" charset="0"/>
                          <a:ea typeface="Calibri"/>
                          <a:cs typeface="Times New Roman" panose="02020603050405020304" pitchFamily="18" charset="0"/>
                        </a:rPr>
                        <a:t>22</a:t>
                      </a:r>
                      <a:endParaRPr lang="lt-LT" sz="200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lt-LT" sz="2000" kern="1200" dirty="0" smtClean="0">
                          <a:solidFill>
                            <a:schemeClr val="tx1"/>
                          </a:solidFill>
                          <a:effectLst/>
                          <a:latin typeface="Times New Roman" panose="02020603050405020304" pitchFamily="18" charset="0"/>
                          <a:ea typeface="+mn-ea"/>
                          <a:cs typeface="Times New Roman" panose="02020603050405020304" pitchFamily="18" charset="0"/>
                        </a:rPr>
                        <a:t>Aš pasitikiu savo mokytojais</a:t>
                      </a:r>
                      <a:endParaRPr lang="lt-LT" sz="200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t-LT" sz="2000" dirty="0" smtClean="0">
                          <a:solidFill>
                            <a:schemeClr val="tx1"/>
                          </a:solidFill>
                          <a:effectLst/>
                          <a:latin typeface="Times New Roman" panose="02020603050405020304" pitchFamily="18" charset="0"/>
                          <a:ea typeface="Calibri"/>
                          <a:cs typeface="Times New Roman" panose="02020603050405020304" pitchFamily="18" charset="0"/>
                        </a:rPr>
                        <a:t>76</a:t>
                      </a:r>
                      <a:endParaRPr lang="lt-LT" sz="200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t-LT" sz="2000" dirty="0" smtClean="0">
                          <a:solidFill>
                            <a:schemeClr val="tx1"/>
                          </a:solidFill>
                          <a:effectLst/>
                          <a:latin typeface="Times New Roman" panose="02020603050405020304" pitchFamily="18" charset="0"/>
                          <a:ea typeface="Calibri"/>
                          <a:cs typeface="Times New Roman" panose="02020603050405020304" pitchFamily="18" charset="0"/>
                        </a:rPr>
                        <a:t>20</a:t>
                      </a:r>
                      <a:endParaRPr lang="lt-LT" sz="200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54366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67544" y="116632"/>
            <a:ext cx="8229600" cy="504056"/>
          </a:xfrm>
        </p:spPr>
        <p:txBody>
          <a:bodyPr>
            <a:noAutofit/>
          </a:bodyPr>
          <a:lstStyle/>
          <a:p>
            <a:r>
              <a:rPr lang="lt-LT" sz="2800" b="1" dirty="0" smtClean="0">
                <a:latin typeface="Times New Roman" panose="02020603050405020304" pitchFamily="18" charset="0"/>
                <a:cs typeface="Times New Roman" panose="02020603050405020304" pitchFamily="18" charset="0"/>
              </a:rPr>
              <a:t>Mokinių žemiausiai vertinami teiginiai (proc.)</a:t>
            </a:r>
            <a:endParaRPr lang="lt-LT" sz="2800" b="1" dirty="0">
              <a:latin typeface="Times New Roman" panose="02020603050405020304" pitchFamily="18" charset="0"/>
              <a:cs typeface="Times New Roman" panose="02020603050405020304" pitchFamily="18" charset="0"/>
            </a:endParaRP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1688616290"/>
              </p:ext>
            </p:extLst>
          </p:nvPr>
        </p:nvGraphicFramePr>
        <p:xfrm>
          <a:off x="467544" y="604673"/>
          <a:ext cx="8219256" cy="8130702"/>
        </p:xfrm>
        <a:graphic>
          <a:graphicData uri="http://schemas.openxmlformats.org/drawingml/2006/table">
            <a:tbl>
              <a:tblPr firstRow="1" bandRow="1">
                <a:tableStyleId>{5940675A-B579-460E-94D1-54222C63F5DA}</a:tableStyleId>
              </a:tblPr>
              <a:tblGrid>
                <a:gridCol w="4546848"/>
                <a:gridCol w="1872208"/>
                <a:gridCol w="1800200"/>
              </a:tblGrid>
              <a:tr h="720080">
                <a:tc>
                  <a:txBody>
                    <a:bodyPr/>
                    <a:lstStyle/>
                    <a:p>
                      <a:r>
                        <a:rPr lang="lt-LT" sz="2000" b="1" dirty="0" smtClean="0">
                          <a:latin typeface="Times New Roman" panose="02020603050405020304" pitchFamily="18" charset="0"/>
                          <a:cs typeface="Times New Roman" panose="02020603050405020304" pitchFamily="18" charset="0"/>
                        </a:rPr>
                        <a:t>Teiginys </a:t>
                      </a:r>
                      <a:endParaRPr lang="lt-LT" sz="2000" b="1"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t-LT" sz="2000" b="1" dirty="0" smtClean="0">
                          <a:latin typeface="Times New Roman" panose="02020603050405020304" pitchFamily="18" charset="0"/>
                          <a:cs typeface="Times New Roman" panose="02020603050405020304" pitchFamily="18" charset="0"/>
                        </a:rPr>
                        <a:t>Visiškai</a:t>
                      </a:r>
                      <a:r>
                        <a:rPr lang="lt-LT" sz="2000" b="1" baseline="0" dirty="0" smtClean="0">
                          <a:latin typeface="Times New Roman" panose="02020603050405020304" pitchFamily="18" charset="0"/>
                          <a:cs typeface="Times New Roman" panose="02020603050405020304" pitchFamily="18" charset="0"/>
                        </a:rPr>
                        <a:t> s</a:t>
                      </a:r>
                      <a:r>
                        <a:rPr lang="lt-LT" sz="2000" b="1" dirty="0" smtClean="0">
                          <a:latin typeface="Times New Roman" panose="02020603050405020304" pitchFamily="18" charset="0"/>
                          <a:cs typeface="Times New Roman" panose="02020603050405020304" pitchFamily="18" charset="0"/>
                        </a:rPr>
                        <a:t>utinku/</a:t>
                      </a:r>
                      <a:r>
                        <a:rPr kumimoji="0" lang="lt-LT" sz="20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Ko gero, sutinku</a:t>
                      </a:r>
                    </a:p>
                  </a:txBody>
                  <a:tcPr/>
                </a:tc>
                <a:tc>
                  <a:txBody>
                    <a:bodyPr/>
                    <a:lstStyle/>
                    <a:p>
                      <a:r>
                        <a:rPr lang="lt-LT" sz="2000" b="1" dirty="0" smtClean="0">
                          <a:latin typeface="Times New Roman" panose="02020603050405020304" pitchFamily="18" charset="0"/>
                          <a:cs typeface="Times New Roman" panose="02020603050405020304" pitchFamily="18" charset="0"/>
                        </a:rPr>
                        <a:t>Visiškai nesutinku/ Ko gero nesutinku</a:t>
                      </a:r>
                      <a:endParaRPr lang="lt-LT" sz="2000" b="1" dirty="0">
                        <a:latin typeface="Times New Roman" panose="02020603050405020304" pitchFamily="18" charset="0"/>
                        <a:cs typeface="Times New Roman" panose="02020603050405020304" pitchFamily="18" charset="0"/>
                      </a:endParaRPr>
                    </a:p>
                  </a:txBody>
                  <a:tcPr/>
                </a:tc>
              </a:tr>
              <a:tr h="453471">
                <a:tc>
                  <a:txBody>
                    <a:bodyPr/>
                    <a:lstStyle/>
                    <a:p>
                      <a:r>
                        <a:rPr lang="lt-LT" sz="2000" kern="1200" dirty="0" smtClean="0">
                          <a:solidFill>
                            <a:schemeClr val="tx1"/>
                          </a:solidFill>
                          <a:effectLst/>
                          <a:latin typeface="Times New Roman" panose="02020603050405020304" pitchFamily="18" charset="0"/>
                          <a:ea typeface="+mn-ea"/>
                          <a:cs typeface="Times New Roman" panose="02020603050405020304" pitchFamily="18" charset="0"/>
                        </a:rPr>
                        <a:t>Aš įsitraukiu organizuojant mokyklos šventes.</a:t>
                      </a:r>
                      <a:endParaRPr lang="lt-LT" sz="2000" dirty="0" smtClean="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69</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29</a:t>
                      </a:r>
                      <a:endParaRPr lang="lt-LT" sz="2000" dirty="0">
                        <a:latin typeface="Times New Roman" panose="02020603050405020304" pitchFamily="18" charset="0"/>
                        <a:cs typeface="Times New Roman" panose="02020603050405020304" pitchFamily="18" charset="0"/>
                      </a:endParaRPr>
                    </a:p>
                  </a:txBody>
                  <a:tcPr/>
                </a:tc>
              </a:tr>
              <a:tr h="453471">
                <a:tc>
                  <a:txBody>
                    <a:bodyPr/>
                    <a:lstStyle/>
                    <a:p>
                      <a:r>
                        <a:rPr lang="lt-LT" sz="2000" kern="1200" dirty="0" smtClean="0">
                          <a:solidFill>
                            <a:schemeClr val="tx1"/>
                          </a:solidFill>
                          <a:effectLst/>
                          <a:latin typeface="Times New Roman" panose="02020603050405020304" pitchFamily="18" charset="0"/>
                          <a:ea typeface="+mn-ea"/>
                          <a:cs typeface="Times New Roman" panose="02020603050405020304" pitchFamily="18" charset="0"/>
                        </a:rPr>
                        <a:t>Aš aktyviai įsitraukiu kuriant mokyklos gyvenimą</a:t>
                      </a:r>
                      <a:endParaRPr lang="lt-LT" sz="2000" dirty="0" smtClean="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69</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29</a:t>
                      </a:r>
                      <a:endParaRPr lang="lt-LT" sz="2000" dirty="0">
                        <a:latin typeface="Times New Roman" panose="02020603050405020304" pitchFamily="18" charset="0"/>
                        <a:cs typeface="Times New Roman" panose="02020603050405020304" pitchFamily="18" charset="0"/>
                      </a:endParaRPr>
                    </a:p>
                  </a:txBody>
                  <a:tcPr/>
                </a:tc>
              </a:tr>
              <a:tr h="453471">
                <a:tc>
                  <a:txBody>
                    <a:bodyPr/>
                    <a:lstStyle/>
                    <a:p>
                      <a:r>
                        <a:rPr lang="lt-LT" sz="2000" kern="1200" dirty="0" smtClean="0">
                          <a:solidFill>
                            <a:schemeClr val="tx1"/>
                          </a:solidFill>
                          <a:effectLst/>
                          <a:latin typeface="Times New Roman" panose="02020603050405020304" pitchFamily="18" charset="0"/>
                          <a:ea typeface="+mn-ea"/>
                          <a:cs typeface="Times New Roman" panose="02020603050405020304" pitchFamily="18" charset="0"/>
                        </a:rPr>
                        <a:t>Mokytojai pamokos temas sieja su įvairiomis profesijomis.</a:t>
                      </a:r>
                      <a:endParaRPr lang="lt-LT" sz="2000" dirty="0" smtClean="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70</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29</a:t>
                      </a:r>
                      <a:endParaRPr lang="lt-LT" sz="2000" dirty="0">
                        <a:latin typeface="Times New Roman" panose="02020603050405020304" pitchFamily="18" charset="0"/>
                        <a:cs typeface="Times New Roman" panose="02020603050405020304" pitchFamily="18" charset="0"/>
                      </a:endParaRPr>
                    </a:p>
                  </a:txBody>
                  <a:tcPr/>
                </a:tc>
              </a:tr>
              <a:tr h="453471">
                <a:tc>
                  <a:txBody>
                    <a:bodyPr/>
                    <a:lstStyle/>
                    <a:p>
                      <a:r>
                        <a:rPr lang="lt-LT" sz="2000" kern="1200" dirty="0" smtClean="0">
                          <a:solidFill>
                            <a:schemeClr val="tx1"/>
                          </a:solidFill>
                          <a:effectLst/>
                          <a:latin typeface="Times New Roman" panose="02020603050405020304" pitchFamily="18" charset="0"/>
                          <a:ea typeface="+mn-ea"/>
                          <a:cs typeface="Times New Roman" panose="02020603050405020304" pitchFamily="18" charset="0"/>
                        </a:rPr>
                        <a:t>Aš pasitikiu savo bendraklasiais.</a:t>
                      </a:r>
                      <a:endParaRPr lang="lt-LT" sz="2000" dirty="0" smtClean="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71</a:t>
                      </a:r>
                      <a:endParaRPr kumimoji="0" lang="lt-LT"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25</a:t>
                      </a:r>
                      <a:endParaRPr lang="lt-LT" sz="2000" dirty="0">
                        <a:latin typeface="Times New Roman" panose="02020603050405020304" pitchFamily="18" charset="0"/>
                        <a:cs typeface="Times New Roman" panose="02020603050405020304" pitchFamily="18" charset="0"/>
                      </a:endParaRPr>
                    </a:p>
                  </a:txBody>
                  <a:tcPr/>
                </a:tc>
              </a:tr>
              <a:tr h="453471">
                <a:tc>
                  <a:txBody>
                    <a:bodyPr/>
                    <a:lstStyle/>
                    <a:p>
                      <a:r>
                        <a:rPr lang="lt-LT" sz="2000" kern="1200" dirty="0" smtClean="0">
                          <a:solidFill>
                            <a:schemeClr val="tx1"/>
                          </a:solidFill>
                          <a:effectLst/>
                          <a:latin typeface="Times New Roman" panose="02020603050405020304" pitchFamily="18" charset="0"/>
                          <a:ea typeface="+mn-ea"/>
                          <a:cs typeface="Times New Roman" panose="02020603050405020304" pitchFamily="18" charset="0"/>
                        </a:rPr>
                        <a:t>Per pamokas mus moko, kaip praktiškai būtų galima panaudoti įgytas žinias/atskleidžia</a:t>
                      </a:r>
                      <a:r>
                        <a:rPr lang="lt-LT" sz="2000" kern="1200" baseline="0" dirty="0" smtClean="0">
                          <a:solidFill>
                            <a:schemeClr val="tx1"/>
                          </a:solidFill>
                          <a:effectLst/>
                          <a:latin typeface="Times New Roman" panose="02020603050405020304" pitchFamily="18" charset="0"/>
                          <a:ea typeface="+mn-ea"/>
                          <a:cs typeface="Times New Roman" panose="02020603050405020304" pitchFamily="18" charset="0"/>
                        </a:rPr>
                        <a:t> mokomosios medžiagos ryšį su gyvenimu</a:t>
                      </a:r>
                      <a:endParaRPr lang="lt-LT" sz="2000" dirty="0" smtClean="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72</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26</a:t>
                      </a:r>
                      <a:endParaRPr lang="lt-LT" sz="2000" dirty="0">
                        <a:latin typeface="Times New Roman" panose="02020603050405020304" pitchFamily="18" charset="0"/>
                        <a:cs typeface="Times New Roman" panose="02020603050405020304" pitchFamily="18" charset="0"/>
                      </a:endParaRPr>
                    </a:p>
                  </a:txBody>
                  <a:tcPr/>
                </a:tc>
              </a:tr>
              <a:tr h="453471">
                <a:tc>
                  <a:txBody>
                    <a:bodyPr/>
                    <a:lstStyle/>
                    <a:p>
                      <a:r>
                        <a:rPr lang="lt-LT" sz="2000" kern="1200" dirty="0" smtClean="0">
                          <a:solidFill>
                            <a:schemeClr val="tx1"/>
                          </a:solidFill>
                          <a:effectLst/>
                          <a:latin typeface="Times New Roman" panose="02020603050405020304" pitchFamily="18" charset="0"/>
                          <a:ea typeface="+mn-ea"/>
                          <a:cs typeface="Times New Roman" panose="02020603050405020304" pitchFamily="18" charset="0"/>
                        </a:rPr>
                        <a:t>Mes pamokose dažnai pasidžiaugiame savo ir kitų darbais.</a:t>
                      </a:r>
                      <a:endParaRPr lang="lt-LT" sz="2000" dirty="0" smtClean="0">
                        <a:solidFill>
                          <a:schemeClr val="tx1"/>
                        </a:solidFill>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73</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24</a:t>
                      </a:r>
                      <a:endParaRPr lang="lt-LT" sz="2000" dirty="0">
                        <a:latin typeface="Times New Roman" panose="02020603050405020304" pitchFamily="18" charset="0"/>
                        <a:cs typeface="Times New Roman" panose="02020603050405020304" pitchFamily="18" charset="0"/>
                      </a:endParaRPr>
                    </a:p>
                  </a:txBody>
                  <a:tcPr/>
                </a:tc>
              </a:tr>
              <a:tr h="453471">
                <a:tc>
                  <a:txBody>
                    <a:bodyPr/>
                    <a:lstStyle/>
                    <a:p>
                      <a:r>
                        <a:rPr lang="lt-LT" sz="2000" kern="1200" dirty="0" smtClean="0">
                          <a:solidFill>
                            <a:schemeClr val="tx1"/>
                          </a:solidFill>
                          <a:effectLst/>
                          <a:latin typeface="Times New Roman" panose="02020603050405020304" pitchFamily="18" charset="0"/>
                          <a:ea typeface="+mn-ea"/>
                          <a:cs typeface="Times New Roman" panose="02020603050405020304" pitchFamily="18" charset="0"/>
                        </a:rPr>
                        <a:t>Mūsų klasės mokiniai su mokytojais elgiasi pagarbiai</a:t>
                      </a:r>
                      <a:endParaRPr lang="lt-LT" sz="2000" dirty="0" smtClean="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74</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25</a:t>
                      </a:r>
                      <a:endParaRPr lang="lt-LT" sz="2000" dirty="0">
                        <a:latin typeface="Times New Roman" panose="02020603050405020304" pitchFamily="18" charset="0"/>
                        <a:cs typeface="Times New Roman" panose="02020603050405020304" pitchFamily="18" charset="0"/>
                      </a:endParaRPr>
                    </a:p>
                  </a:txBody>
                  <a:tcPr/>
                </a:tc>
              </a:tr>
              <a:tr h="453471">
                <a:tc>
                  <a:txBody>
                    <a:bodyPr/>
                    <a:lstStyle/>
                    <a:p>
                      <a:r>
                        <a:rPr lang="lt-LT" sz="2000" kern="1200" dirty="0" smtClean="0">
                          <a:solidFill>
                            <a:schemeClr val="tx1"/>
                          </a:solidFill>
                          <a:effectLst/>
                          <a:latin typeface="Times New Roman" panose="02020603050405020304" pitchFamily="18" charset="0"/>
                          <a:ea typeface="+mn-ea"/>
                          <a:cs typeface="Times New Roman" panose="02020603050405020304" pitchFamily="18" charset="0"/>
                        </a:rPr>
                        <a:t>Aš mokykloje jaučiuosi gerai.</a:t>
                      </a:r>
                      <a:endParaRPr lang="lt-LT" sz="2000" dirty="0" smtClean="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74</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23</a:t>
                      </a:r>
                      <a:endParaRPr lang="lt-LT" sz="2000" dirty="0">
                        <a:latin typeface="Times New Roman" panose="02020603050405020304" pitchFamily="18" charset="0"/>
                        <a:cs typeface="Times New Roman" panose="02020603050405020304" pitchFamily="18" charset="0"/>
                      </a:endParaRPr>
                    </a:p>
                  </a:txBody>
                  <a:tcPr/>
                </a:tc>
              </a:tr>
              <a:tr h="453471">
                <a:tc>
                  <a:txBody>
                    <a:bodyPr/>
                    <a:lstStyle/>
                    <a:p>
                      <a:r>
                        <a:rPr lang="lt-LT" sz="2000" kern="1200" dirty="0" smtClean="0">
                          <a:solidFill>
                            <a:schemeClr val="tx1"/>
                          </a:solidFill>
                          <a:effectLst/>
                          <a:latin typeface="Times New Roman" panose="02020603050405020304" pitchFamily="18" charset="0"/>
                          <a:ea typeface="+mn-ea"/>
                          <a:cs typeface="Times New Roman" panose="02020603050405020304" pitchFamily="18" charset="0"/>
                        </a:rPr>
                        <a:t>Mokytojai leidžia klysti ir mokytis iš savo klaidų.</a:t>
                      </a:r>
                      <a:endParaRPr lang="lt-LT" sz="2000" dirty="0" smtClean="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74</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23</a:t>
                      </a:r>
                      <a:endParaRPr lang="lt-LT" sz="2000" dirty="0">
                        <a:latin typeface="Times New Roman" panose="02020603050405020304" pitchFamily="18" charset="0"/>
                        <a:cs typeface="Times New Roman" panose="02020603050405020304" pitchFamily="18" charset="0"/>
                      </a:endParaRPr>
                    </a:p>
                  </a:txBody>
                  <a:tcPr/>
                </a:tc>
              </a:tr>
              <a:tr h="453471">
                <a:tc>
                  <a:txBody>
                    <a:bodyPr/>
                    <a:lstStyle/>
                    <a:p>
                      <a:r>
                        <a:rPr lang="lt-LT" sz="2000" kern="1200" dirty="0" smtClean="0">
                          <a:solidFill>
                            <a:schemeClr val="tx1"/>
                          </a:solidFill>
                          <a:effectLst/>
                          <a:latin typeface="Times New Roman" panose="02020603050405020304" pitchFamily="18" charset="0"/>
                          <a:ea typeface="+mn-ea"/>
                          <a:cs typeface="Times New Roman" panose="02020603050405020304" pitchFamily="18" charset="0"/>
                        </a:rPr>
                        <a:t>Kiekvienas mokinys gali siūlyti idėjas kuriant mokyklos gyvenimą.</a:t>
                      </a:r>
                      <a:endParaRPr lang="lt-LT" sz="2000" dirty="0" smtClean="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74</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20</a:t>
                      </a:r>
                      <a:endParaRPr lang="lt-LT" sz="2000"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17112866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r>
              <a:rPr lang="lt-LT" sz="2900" b="1" dirty="0" smtClean="0">
                <a:latin typeface="Times New Roman" panose="02020603050405020304" pitchFamily="18" charset="0"/>
                <a:cs typeface="Times New Roman" panose="02020603050405020304" pitchFamily="18" charset="0"/>
              </a:rPr>
              <a:t>Tėvų aukščiausiai vertinami teiginiai (proc.)</a:t>
            </a:r>
            <a:endParaRPr lang="lt-LT" sz="2900" b="1" dirty="0">
              <a:latin typeface="Times New Roman" panose="02020603050405020304" pitchFamily="18" charset="0"/>
              <a:cs typeface="Times New Roman" panose="02020603050405020304" pitchFamily="18" charset="0"/>
            </a:endParaRP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3859490773"/>
              </p:ext>
            </p:extLst>
          </p:nvPr>
        </p:nvGraphicFramePr>
        <p:xfrm>
          <a:off x="457200" y="1600200"/>
          <a:ext cx="8219256" cy="5120640"/>
        </p:xfrm>
        <a:graphic>
          <a:graphicData uri="http://schemas.openxmlformats.org/drawingml/2006/table">
            <a:tbl>
              <a:tblPr firstRow="1" bandRow="1">
                <a:tableStyleId>{5940675A-B579-460E-94D1-54222C63F5DA}</a:tableStyleId>
              </a:tblPr>
              <a:tblGrid>
                <a:gridCol w="4546848"/>
                <a:gridCol w="1872208"/>
                <a:gridCol w="1800200"/>
              </a:tblGrid>
              <a:tr h="370840">
                <a:tc>
                  <a:txBody>
                    <a:bodyPr/>
                    <a:lstStyle/>
                    <a:p>
                      <a:r>
                        <a:rPr lang="lt-LT" sz="2000" b="1" dirty="0" smtClean="0">
                          <a:latin typeface="Times New Roman" panose="02020603050405020304" pitchFamily="18" charset="0"/>
                          <a:cs typeface="Times New Roman" panose="02020603050405020304" pitchFamily="18" charset="0"/>
                        </a:rPr>
                        <a:t>                      </a:t>
                      </a:r>
                    </a:p>
                    <a:p>
                      <a:r>
                        <a:rPr lang="lt-LT" sz="2000" b="1" dirty="0" smtClean="0">
                          <a:latin typeface="Times New Roman" panose="02020603050405020304" pitchFamily="18" charset="0"/>
                          <a:cs typeface="Times New Roman" panose="02020603050405020304" pitchFamily="18" charset="0"/>
                        </a:rPr>
                        <a:t>                      Teiginys </a:t>
                      </a:r>
                      <a:endParaRPr lang="lt-LT" sz="2000" b="1"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t-LT" sz="2000" b="1" dirty="0" smtClean="0">
                          <a:latin typeface="Times New Roman" panose="02020603050405020304" pitchFamily="18" charset="0"/>
                          <a:cs typeface="Times New Roman" panose="02020603050405020304" pitchFamily="18" charset="0"/>
                        </a:rPr>
                        <a:t>Visiškai</a:t>
                      </a:r>
                      <a:r>
                        <a:rPr lang="lt-LT" sz="2000" b="1" baseline="0" dirty="0" smtClean="0">
                          <a:latin typeface="Times New Roman" panose="02020603050405020304" pitchFamily="18" charset="0"/>
                          <a:cs typeface="Times New Roman" panose="02020603050405020304" pitchFamily="18" charset="0"/>
                        </a:rPr>
                        <a:t> s</a:t>
                      </a:r>
                      <a:r>
                        <a:rPr lang="lt-LT" sz="2000" b="1" dirty="0" smtClean="0">
                          <a:latin typeface="Times New Roman" panose="02020603050405020304" pitchFamily="18" charset="0"/>
                          <a:cs typeface="Times New Roman" panose="02020603050405020304" pitchFamily="18" charset="0"/>
                        </a:rPr>
                        <a:t>utinku/</a:t>
                      </a:r>
                      <a:r>
                        <a:rPr kumimoji="0" lang="lt-LT" sz="20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Ko gero, sutinku</a:t>
                      </a:r>
                    </a:p>
                    <a:p>
                      <a:endParaRPr lang="lt-LT" sz="2000" b="1" dirty="0">
                        <a:latin typeface="Times New Roman" panose="02020603050405020304" pitchFamily="18" charset="0"/>
                        <a:cs typeface="Times New Roman" panose="02020603050405020304" pitchFamily="18" charset="0"/>
                      </a:endParaRPr>
                    </a:p>
                  </a:txBody>
                  <a:tcPr/>
                </a:tc>
                <a:tc>
                  <a:txBody>
                    <a:bodyPr/>
                    <a:lstStyle/>
                    <a:p>
                      <a:r>
                        <a:rPr lang="lt-LT" sz="2000" b="1" dirty="0" smtClean="0">
                          <a:latin typeface="Times New Roman" panose="02020603050405020304" pitchFamily="18" charset="0"/>
                          <a:cs typeface="Times New Roman" panose="02020603050405020304" pitchFamily="18" charset="0"/>
                        </a:rPr>
                        <a:t>Visiškai nesutinku/ Ko gero nesutinku</a:t>
                      </a:r>
                      <a:endParaRPr lang="lt-LT" sz="2000" b="1" dirty="0">
                        <a:latin typeface="Times New Roman" panose="02020603050405020304" pitchFamily="18" charset="0"/>
                        <a:cs typeface="Times New Roman" panose="02020603050405020304" pitchFamily="18" charset="0"/>
                      </a:endParaRPr>
                    </a:p>
                  </a:txBody>
                  <a:tcPr/>
                </a:tc>
              </a:tr>
              <a:tr h="370840">
                <a:tc>
                  <a:txBody>
                    <a:bodyPr/>
                    <a:lstStyle/>
                    <a:p>
                      <a:r>
                        <a:rPr lang="fi-FI" sz="2000" b="0" i="0" dirty="0" smtClean="0">
                          <a:solidFill>
                            <a:srgbClr val="212121"/>
                          </a:solidFill>
                          <a:effectLst/>
                          <a:latin typeface="Times New Roman" panose="02020603050405020304" pitchFamily="18" charset="0"/>
                          <a:cs typeface="Times New Roman" panose="02020603050405020304" pitchFamily="18" charset="0"/>
                        </a:rPr>
                        <a:t>Aš savo vaikui pasakau, ko tikiuosi iš jo mokymosi.</a:t>
                      </a:r>
                      <a:endParaRPr lang="lt-LT" sz="2000" dirty="0" smtClean="0">
                        <a:latin typeface="Times New Roman" panose="02020603050405020304" pitchFamily="18" charset="0"/>
                        <a:cs typeface="Times New Roman" panose="02020603050405020304" pitchFamily="18" charset="0"/>
                      </a:endParaRPr>
                    </a:p>
                  </a:txBody>
                  <a:tcPr/>
                </a:tc>
                <a:tc>
                  <a:txBody>
                    <a:bodyPr/>
                    <a:lstStyle/>
                    <a:p>
                      <a:pPr algn="ctr"/>
                      <a:r>
                        <a:rPr lang="en-US" sz="2000" dirty="0" smtClean="0">
                          <a:latin typeface="Times New Roman" panose="02020603050405020304" pitchFamily="18" charset="0"/>
                          <a:cs typeface="Times New Roman" panose="02020603050405020304" pitchFamily="18" charset="0"/>
                        </a:rPr>
                        <a:t>94</a:t>
                      </a:r>
                      <a:endParaRPr lang="lt-LT"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smtClean="0">
                          <a:latin typeface="Times New Roman" panose="02020603050405020304" pitchFamily="18" charset="0"/>
                          <a:cs typeface="Times New Roman" panose="02020603050405020304" pitchFamily="18" charset="0"/>
                        </a:rPr>
                        <a:t>4</a:t>
                      </a:r>
                      <a:endParaRPr lang="lt-LT" sz="2000" dirty="0">
                        <a:latin typeface="Times New Roman" panose="02020603050405020304" pitchFamily="18" charset="0"/>
                        <a:cs typeface="Times New Roman" panose="02020603050405020304" pitchFamily="18" charset="0"/>
                      </a:endParaRPr>
                    </a:p>
                  </a:txBody>
                  <a:tcPr/>
                </a:tc>
              </a:tr>
              <a:tr h="370840">
                <a:tc>
                  <a:txBody>
                    <a:bodyPr/>
                    <a:lstStyle/>
                    <a:p>
                      <a:r>
                        <a:rPr lang="lt-LT" sz="2000" b="0" i="0" dirty="0" smtClean="0">
                          <a:solidFill>
                            <a:srgbClr val="212121"/>
                          </a:solidFill>
                          <a:effectLst/>
                          <a:latin typeface="Times New Roman" panose="02020603050405020304" pitchFamily="18" charset="0"/>
                          <a:cs typeface="Times New Roman" panose="02020603050405020304" pitchFamily="18" charset="0"/>
                        </a:rPr>
                        <a:t>Aš tikiu, kad mano vaikas mokydamasis gali daryti pažangą.</a:t>
                      </a:r>
                      <a:endParaRPr lang="lt-LT" sz="2000" dirty="0" smtClean="0">
                        <a:latin typeface="Times New Roman" panose="02020603050405020304" pitchFamily="18" charset="0"/>
                        <a:cs typeface="Times New Roman" panose="02020603050405020304" pitchFamily="18" charset="0"/>
                      </a:endParaRPr>
                    </a:p>
                  </a:txBody>
                  <a:tcPr/>
                </a:tc>
                <a:tc>
                  <a:txBody>
                    <a:bodyPr/>
                    <a:lstStyle/>
                    <a:p>
                      <a:pPr algn="ctr"/>
                      <a:r>
                        <a:rPr lang="en-US" sz="2000" dirty="0" smtClean="0">
                          <a:latin typeface="Times New Roman" panose="02020603050405020304" pitchFamily="18" charset="0"/>
                          <a:cs typeface="Times New Roman" panose="02020603050405020304" pitchFamily="18" charset="0"/>
                        </a:rPr>
                        <a:t>93</a:t>
                      </a:r>
                      <a:endParaRPr lang="lt-LT"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smtClean="0">
                          <a:latin typeface="Times New Roman" panose="02020603050405020304" pitchFamily="18" charset="0"/>
                          <a:cs typeface="Times New Roman" panose="02020603050405020304" pitchFamily="18" charset="0"/>
                        </a:rPr>
                        <a:t>6</a:t>
                      </a:r>
                      <a:endParaRPr lang="lt-LT" sz="2000" dirty="0">
                        <a:latin typeface="Times New Roman" panose="02020603050405020304" pitchFamily="18" charset="0"/>
                        <a:cs typeface="Times New Roman" panose="02020603050405020304" pitchFamily="18" charset="0"/>
                      </a:endParaRPr>
                    </a:p>
                  </a:txBody>
                  <a:tcPr/>
                </a:tc>
              </a:tr>
              <a:tr h="370840">
                <a:tc>
                  <a:txBody>
                    <a:bodyPr/>
                    <a:lstStyle/>
                    <a:p>
                      <a:r>
                        <a:rPr lang="lt-LT" sz="2000" b="0" i="0" dirty="0" smtClean="0">
                          <a:solidFill>
                            <a:srgbClr val="212121"/>
                          </a:solidFill>
                          <a:effectLst/>
                          <a:latin typeface="Times New Roman" panose="02020603050405020304" pitchFamily="18" charset="0"/>
                          <a:cs typeface="Times New Roman" panose="02020603050405020304" pitchFamily="18" charset="0"/>
                        </a:rPr>
                        <a:t>Mano vaikas pasitiki savo klasės auklėtoju(-a).</a:t>
                      </a:r>
                      <a:endParaRPr lang="lt-LT" sz="2000" dirty="0" smtClean="0">
                        <a:latin typeface="Times New Roman" panose="02020603050405020304" pitchFamily="18" charset="0"/>
                        <a:cs typeface="Times New Roman" panose="02020603050405020304" pitchFamily="18" charset="0"/>
                      </a:endParaRPr>
                    </a:p>
                  </a:txBody>
                  <a:tcPr/>
                </a:tc>
                <a:tc>
                  <a:txBody>
                    <a:bodyPr/>
                    <a:lstStyle/>
                    <a:p>
                      <a:pPr algn="ctr"/>
                      <a:r>
                        <a:rPr lang="en-US" sz="2000" dirty="0" smtClean="0">
                          <a:latin typeface="Times New Roman" panose="02020603050405020304" pitchFamily="18" charset="0"/>
                          <a:cs typeface="Times New Roman" panose="02020603050405020304" pitchFamily="18" charset="0"/>
                        </a:rPr>
                        <a:t>91</a:t>
                      </a:r>
                      <a:endParaRPr lang="lt-LT"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smtClean="0">
                          <a:latin typeface="Times New Roman" panose="02020603050405020304" pitchFamily="18" charset="0"/>
                          <a:cs typeface="Times New Roman" panose="02020603050405020304" pitchFamily="18" charset="0"/>
                        </a:rPr>
                        <a:t>7</a:t>
                      </a:r>
                      <a:endParaRPr lang="lt-LT" sz="2000" dirty="0">
                        <a:latin typeface="Times New Roman" panose="02020603050405020304" pitchFamily="18" charset="0"/>
                        <a:cs typeface="Times New Roman" panose="02020603050405020304" pitchFamily="18" charset="0"/>
                      </a:endParaRPr>
                    </a:p>
                  </a:txBody>
                  <a:tcPr/>
                </a:tc>
              </a:tr>
              <a:tr h="370840">
                <a:tc>
                  <a:txBody>
                    <a:bodyPr/>
                    <a:lstStyle/>
                    <a:p>
                      <a:r>
                        <a:rPr lang="lt-LT" sz="2000" b="0" i="0" dirty="0" smtClean="0">
                          <a:solidFill>
                            <a:srgbClr val="212121"/>
                          </a:solidFill>
                          <a:effectLst/>
                          <a:latin typeface="Times New Roman" panose="02020603050405020304" pitchFamily="18" charset="0"/>
                          <a:cs typeface="Times New Roman" panose="02020603050405020304" pitchFamily="18" charset="0"/>
                        </a:rPr>
                        <a:t>Mokykloje mano vaikas yra motyvuojamas siekti gerų mokymosi</a:t>
                      </a:r>
                      <a:r>
                        <a:rPr lang="en-US" sz="2000" b="0" i="0" dirty="0" smtClean="0">
                          <a:solidFill>
                            <a:srgbClr val="212121"/>
                          </a:solidFill>
                          <a:effectLst/>
                          <a:latin typeface="Times New Roman" panose="02020603050405020304" pitchFamily="18" charset="0"/>
                          <a:cs typeface="Times New Roman" panose="02020603050405020304" pitchFamily="18" charset="0"/>
                        </a:rPr>
                        <a:t> </a:t>
                      </a:r>
                      <a:r>
                        <a:rPr lang="en-US" sz="2000" b="0" i="0" dirty="0" err="1" smtClean="0">
                          <a:solidFill>
                            <a:srgbClr val="212121"/>
                          </a:solidFill>
                          <a:effectLst/>
                          <a:latin typeface="Times New Roman" panose="02020603050405020304" pitchFamily="18" charset="0"/>
                          <a:cs typeface="Times New Roman" panose="02020603050405020304" pitchFamily="18" charset="0"/>
                        </a:rPr>
                        <a:t>rezultat</a:t>
                      </a:r>
                      <a:r>
                        <a:rPr lang="lt-LT" sz="2000" b="0" i="0" dirty="0" smtClean="0">
                          <a:solidFill>
                            <a:srgbClr val="212121"/>
                          </a:solidFill>
                          <a:effectLst/>
                          <a:latin typeface="Times New Roman" panose="02020603050405020304" pitchFamily="18" charset="0"/>
                          <a:cs typeface="Times New Roman" panose="02020603050405020304" pitchFamily="18" charset="0"/>
                        </a:rPr>
                        <a:t>ų.</a:t>
                      </a:r>
                      <a:endParaRPr lang="lt-LT" sz="2000" dirty="0" smtClean="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t-LT"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88</a:t>
                      </a:r>
                      <a:endParaRPr kumimoji="0" lang="lt-LT"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tc>
                <a:tc>
                  <a:txBody>
                    <a:bodyPr/>
                    <a:lstStyle/>
                    <a:p>
                      <a:pPr algn="ctr"/>
                      <a:r>
                        <a:rPr lang="lt-LT" sz="2000" dirty="0" smtClean="0">
                          <a:latin typeface="Times New Roman" panose="02020603050405020304" pitchFamily="18" charset="0"/>
                          <a:cs typeface="Times New Roman" panose="02020603050405020304" pitchFamily="18" charset="0"/>
                        </a:rPr>
                        <a:t>11</a:t>
                      </a:r>
                      <a:endParaRPr lang="lt-LT" sz="2000" dirty="0">
                        <a:latin typeface="Times New Roman" panose="02020603050405020304" pitchFamily="18" charset="0"/>
                        <a:cs typeface="Times New Roman" panose="02020603050405020304" pitchFamily="18" charset="0"/>
                      </a:endParaRPr>
                    </a:p>
                  </a:txBody>
                  <a:tcPr/>
                </a:tc>
              </a:tr>
              <a:tr h="370840">
                <a:tc>
                  <a:txBody>
                    <a:bodyPr/>
                    <a:lstStyle/>
                    <a:p>
                      <a:r>
                        <a:rPr lang="lt-LT" sz="2000" b="0" i="0" dirty="0" smtClean="0">
                          <a:solidFill>
                            <a:srgbClr val="212121"/>
                          </a:solidFill>
                          <a:effectLst/>
                          <a:latin typeface="Times New Roman" panose="02020603050405020304" pitchFamily="18" charset="0"/>
                          <a:cs typeface="Times New Roman" panose="02020603050405020304" pitchFamily="18" charset="0"/>
                        </a:rPr>
                        <a:t>Mokykloje vaikams organizuojami įvairūs renginiai.</a:t>
                      </a:r>
                      <a:endParaRPr lang="lt-LT" sz="2000" dirty="0" smtClean="0">
                        <a:latin typeface="Times New Roman" panose="02020603050405020304" pitchFamily="18" charset="0"/>
                        <a:cs typeface="Times New Roman" panose="02020603050405020304" pitchFamily="18" charset="0"/>
                      </a:endParaRPr>
                    </a:p>
                  </a:txBody>
                  <a:tcPr/>
                </a:tc>
                <a:tc>
                  <a:txBody>
                    <a:bodyPr/>
                    <a:lstStyle/>
                    <a:p>
                      <a:pPr algn="ctr"/>
                      <a:r>
                        <a:rPr lang="lt-LT" sz="2000" dirty="0" smtClean="0">
                          <a:latin typeface="Times New Roman" panose="02020603050405020304" pitchFamily="18" charset="0"/>
                          <a:cs typeface="Times New Roman" panose="02020603050405020304" pitchFamily="18" charset="0"/>
                        </a:rPr>
                        <a:t>87</a:t>
                      </a:r>
                      <a:endParaRPr lang="lt-LT" sz="2000" dirty="0">
                        <a:latin typeface="Times New Roman" panose="02020603050405020304" pitchFamily="18" charset="0"/>
                        <a:cs typeface="Times New Roman" panose="02020603050405020304" pitchFamily="18" charset="0"/>
                      </a:endParaRPr>
                    </a:p>
                  </a:txBody>
                  <a:tcPr/>
                </a:tc>
                <a:tc>
                  <a:txBody>
                    <a:bodyPr/>
                    <a:lstStyle/>
                    <a:p>
                      <a:pPr algn="ctr"/>
                      <a:r>
                        <a:rPr lang="lt-LT" sz="2000" dirty="0" smtClean="0">
                          <a:latin typeface="Times New Roman" panose="02020603050405020304" pitchFamily="18" charset="0"/>
                          <a:cs typeface="Times New Roman" panose="02020603050405020304" pitchFamily="18" charset="0"/>
                        </a:rPr>
                        <a:t>9</a:t>
                      </a:r>
                      <a:endParaRPr lang="lt-LT" sz="2000"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14540578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r>
              <a:rPr lang="lt-LT" sz="2900" b="1" dirty="0" smtClean="0">
                <a:latin typeface="Times New Roman" panose="02020603050405020304" pitchFamily="18" charset="0"/>
                <a:cs typeface="Times New Roman" panose="02020603050405020304" pitchFamily="18" charset="0"/>
              </a:rPr>
              <a:t>Tėvų žemiausiai vertinami teiginiai (proc.)</a:t>
            </a:r>
            <a:endParaRPr lang="lt-LT" sz="2900" b="1" dirty="0">
              <a:latin typeface="Times New Roman" panose="02020603050405020304" pitchFamily="18" charset="0"/>
              <a:cs typeface="Times New Roman" panose="02020603050405020304" pitchFamily="18" charset="0"/>
            </a:endParaRP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3465285228"/>
              </p:ext>
            </p:extLst>
          </p:nvPr>
        </p:nvGraphicFramePr>
        <p:xfrm>
          <a:off x="457200" y="1600200"/>
          <a:ext cx="8219256" cy="4907280"/>
        </p:xfrm>
        <a:graphic>
          <a:graphicData uri="http://schemas.openxmlformats.org/drawingml/2006/table">
            <a:tbl>
              <a:tblPr firstRow="1" bandRow="1">
                <a:tableStyleId>{5940675A-B579-460E-94D1-54222C63F5DA}</a:tableStyleId>
              </a:tblPr>
              <a:tblGrid>
                <a:gridCol w="4546848"/>
                <a:gridCol w="1872208"/>
                <a:gridCol w="1800200"/>
              </a:tblGrid>
              <a:tr h="370840">
                <a:tc>
                  <a:txBody>
                    <a:bodyPr/>
                    <a:lstStyle/>
                    <a:p>
                      <a:r>
                        <a:rPr lang="lt-LT" sz="2000" b="1" dirty="0" smtClean="0">
                          <a:latin typeface="Times New Roman" panose="02020603050405020304" pitchFamily="18" charset="0"/>
                          <a:cs typeface="Times New Roman" panose="02020603050405020304" pitchFamily="18" charset="0"/>
                        </a:rPr>
                        <a:t>              </a:t>
                      </a:r>
                    </a:p>
                    <a:p>
                      <a:r>
                        <a:rPr lang="lt-LT" sz="2000" b="1" baseline="0" dirty="0" smtClean="0">
                          <a:latin typeface="Times New Roman" panose="02020603050405020304" pitchFamily="18" charset="0"/>
                          <a:cs typeface="Times New Roman" panose="02020603050405020304" pitchFamily="18" charset="0"/>
                        </a:rPr>
                        <a:t>                   </a:t>
                      </a:r>
                      <a:r>
                        <a:rPr lang="lt-LT" sz="2000" b="1" dirty="0" smtClean="0">
                          <a:latin typeface="Times New Roman" panose="02020603050405020304" pitchFamily="18" charset="0"/>
                          <a:cs typeface="Times New Roman" panose="02020603050405020304" pitchFamily="18" charset="0"/>
                        </a:rPr>
                        <a:t>Teiginys </a:t>
                      </a:r>
                      <a:endParaRPr lang="lt-LT" sz="2000" b="1"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t-LT" sz="2000" b="1" dirty="0" smtClean="0">
                          <a:latin typeface="Times New Roman" panose="02020603050405020304" pitchFamily="18" charset="0"/>
                          <a:cs typeface="Times New Roman" panose="02020603050405020304" pitchFamily="18" charset="0"/>
                        </a:rPr>
                        <a:t>Visiškai</a:t>
                      </a:r>
                      <a:r>
                        <a:rPr lang="lt-LT" sz="2000" b="1" baseline="0" dirty="0" smtClean="0">
                          <a:latin typeface="Times New Roman" panose="02020603050405020304" pitchFamily="18" charset="0"/>
                          <a:cs typeface="Times New Roman" panose="02020603050405020304" pitchFamily="18" charset="0"/>
                        </a:rPr>
                        <a:t> s</a:t>
                      </a:r>
                      <a:r>
                        <a:rPr lang="lt-LT" sz="2000" b="1" dirty="0" smtClean="0">
                          <a:latin typeface="Times New Roman" panose="02020603050405020304" pitchFamily="18" charset="0"/>
                          <a:cs typeface="Times New Roman" panose="02020603050405020304" pitchFamily="18" charset="0"/>
                        </a:rPr>
                        <a:t>utinku/</a:t>
                      </a:r>
                      <a:r>
                        <a:rPr kumimoji="0" lang="lt-LT" sz="20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Ko gero, sutinku</a:t>
                      </a:r>
                    </a:p>
                    <a:p>
                      <a:endParaRPr lang="lt-LT" sz="2000" b="1" dirty="0">
                        <a:latin typeface="Times New Roman" panose="02020603050405020304" pitchFamily="18" charset="0"/>
                        <a:cs typeface="Times New Roman" panose="02020603050405020304" pitchFamily="18" charset="0"/>
                      </a:endParaRPr>
                    </a:p>
                  </a:txBody>
                  <a:tcPr/>
                </a:tc>
                <a:tc>
                  <a:txBody>
                    <a:bodyPr/>
                    <a:lstStyle/>
                    <a:p>
                      <a:r>
                        <a:rPr lang="lt-LT" sz="2000" b="1" dirty="0" smtClean="0">
                          <a:latin typeface="Times New Roman" panose="02020603050405020304" pitchFamily="18" charset="0"/>
                          <a:cs typeface="Times New Roman" panose="02020603050405020304" pitchFamily="18" charset="0"/>
                        </a:rPr>
                        <a:t>Visiškai nesutinku/ Ko gero nesutinku</a:t>
                      </a:r>
                      <a:endParaRPr lang="lt-LT" sz="2000" b="1" dirty="0">
                        <a:latin typeface="Times New Roman" panose="02020603050405020304" pitchFamily="18" charset="0"/>
                        <a:cs typeface="Times New Roman" panose="02020603050405020304" pitchFamily="18" charset="0"/>
                      </a:endParaRPr>
                    </a:p>
                  </a:txBody>
                  <a:tcPr/>
                </a:tc>
              </a:tr>
              <a:tr h="370840">
                <a:tc>
                  <a:txBody>
                    <a:bodyPr/>
                    <a:lstStyle/>
                    <a:p>
                      <a:r>
                        <a:rPr lang="lt-LT" sz="2000" b="0" i="0" dirty="0" smtClean="0">
                          <a:solidFill>
                            <a:srgbClr val="212121"/>
                          </a:solidFill>
                          <a:effectLst/>
                          <a:latin typeface="Times New Roman" panose="02020603050405020304" pitchFamily="18" charset="0"/>
                          <a:cs typeface="Times New Roman" panose="02020603050405020304" pitchFamily="18" charset="0"/>
                        </a:rPr>
                        <a:t>Mano vaiko klasės mokiniai gerai sutaria.</a:t>
                      </a:r>
                      <a:endParaRPr lang="lt-LT" sz="2000" dirty="0" smtClean="0">
                        <a:latin typeface="Times New Roman" panose="02020603050405020304" pitchFamily="18" charset="0"/>
                        <a:cs typeface="Times New Roman" panose="02020603050405020304" pitchFamily="18" charset="0"/>
                      </a:endParaRPr>
                    </a:p>
                  </a:txBody>
                  <a:tcPr/>
                </a:tc>
                <a:tc>
                  <a:txBody>
                    <a:bodyPr/>
                    <a:lstStyle/>
                    <a:p>
                      <a:pPr algn="ctr"/>
                      <a:r>
                        <a:rPr lang="lt-LT" sz="2000" dirty="0" smtClean="0">
                          <a:latin typeface="Times New Roman" panose="02020603050405020304" pitchFamily="18" charset="0"/>
                          <a:cs typeface="Times New Roman" panose="02020603050405020304" pitchFamily="18" charset="0"/>
                        </a:rPr>
                        <a:t>66</a:t>
                      </a:r>
                      <a:endParaRPr lang="lt-LT" sz="2000" dirty="0">
                        <a:latin typeface="Times New Roman" panose="02020603050405020304" pitchFamily="18" charset="0"/>
                        <a:cs typeface="Times New Roman" panose="02020603050405020304" pitchFamily="18" charset="0"/>
                      </a:endParaRPr>
                    </a:p>
                  </a:txBody>
                  <a:tcPr/>
                </a:tc>
                <a:tc>
                  <a:txBody>
                    <a:bodyPr/>
                    <a:lstStyle/>
                    <a:p>
                      <a:pPr algn="ctr"/>
                      <a:r>
                        <a:rPr lang="lt-LT" sz="2000" dirty="0" smtClean="0">
                          <a:latin typeface="Times New Roman" panose="02020603050405020304" pitchFamily="18" charset="0"/>
                          <a:cs typeface="Times New Roman" panose="02020603050405020304" pitchFamily="18" charset="0"/>
                        </a:rPr>
                        <a:t>33</a:t>
                      </a:r>
                      <a:endParaRPr lang="lt-LT" sz="2000" dirty="0">
                        <a:latin typeface="Times New Roman" panose="02020603050405020304" pitchFamily="18" charset="0"/>
                        <a:cs typeface="Times New Roman" panose="02020603050405020304" pitchFamily="18" charset="0"/>
                      </a:endParaRPr>
                    </a:p>
                  </a:txBody>
                  <a:tcPr/>
                </a:tc>
              </a:tr>
              <a:tr h="370840">
                <a:tc>
                  <a:txBody>
                    <a:bodyPr/>
                    <a:lstStyle/>
                    <a:p>
                      <a:r>
                        <a:rPr lang="lt-LT" sz="2000" b="0" i="0" dirty="0" smtClean="0">
                          <a:solidFill>
                            <a:srgbClr val="212121"/>
                          </a:solidFill>
                          <a:effectLst/>
                          <a:latin typeface="Times New Roman" panose="02020603050405020304" pitchFamily="18" charset="0"/>
                          <a:cs typeface="Times New Roman" panose="02020603050405020304" pitchFamily="18" charset="0"/>
                        </a:rPr>
                        <a:t>Mano vaikas su susidomėjimu atlieka namų darbus.</a:t>
                      </a:r>
                      <a:endParaRPr lang="lt-LT" sz="2000" dirty="0" smtClean="0">
                        <a:latin typeface="Times New Roman" panose="02020603050405020304" pitchFamily="18" charset="0"/>
                        <a:cs typeface="Times New Roman" panose="02020603050405020304" pitchFamily="18" charset="0"/>
                      </a:endParaRPr>
                    </a:p>
                  </a:txBody>
                  <a:tcPr/>
                </a:tc>
                <a:tc>
                  <a:txBody>
                    <a:bodyPr/>
                    <a:lstStyle/>
                    <a:p>
                      <a:pPr algn="ctr"/>
                      <a:r>
                        <a:rPr lang="lt-LT" sz="2000" dirty="0" smtClean="0">
                          <a:latin typeface="Times New Roman" panose="02020603050405020304" pitchFamily="18" charset="0"/>
                          <a:cs typeface="Times New Roman" panose="02020603050405020304" pitchFamily="18" charset="0"/>
                        </a:rPr>
                        <a:t>64</a:t>
                      </a:r>
                      <a:endParaRPr lang="lt-LT" sz="2000" dirty="0">
                        <a:latin typeface="Times New Roman" panose="02020603050405020304" pitchFamily="18" charset="0"/>
                        <a:cs typeface="Times New Roman" panose="02020603050405020304" pitchFamily="18" charset="0"/>
                      </a:endParaRPr>
                    </a:p>
                  </a:txBody>
                  <a:tcPr/>
                </a:tc>
                <a:tc>
                  <a:txBody>
                    <a:bodyPr/>
                    <a:lstStyle/>
                    <a:p>
                      <a:pPr algn="ctr"/>
                      <a:r>
                        <a:rPr lang="lt-LT" sz="2000" dirty="0" smtClean="0">
                          <a:latin typeface="Times New Roman" panose="02020603050405020304" pitchFamily="18" charset="0"/>
                          <a:cs typeface="Times New Roman" panose="02020603050405020304" pitchFamily="18" charset="0"/>
                        </a:rPr>
                        <a:t>32</a:t>
                      </a:r>
                      <a:endParaRPr lang="lt-LT" sz="2000" dirty="0">
                        <a:latin typeface="Times New Roman" panose="02020603050405020304" pitchFamily="18" charset="0"/>
                        <a:cs typeface="Times New Roman" panose="02020603050405020304" pitchFamily="18" charset="0"/>
                      </a:endParaRPr>
                    </a:p>
                  </a:txBody>
                  <a:tcPr/>
                </a:tc>
              </a:tr>
              <a:tr h="370840">
                <a:tc>
                  <a:txBody>
                    <a:bodyPr/>
                    <a:lstStyle/>
                    <a:p>
                      <a:r>
                        <a:rPr lang="lt-LT" sz="2000" b="0" i="0" dirty="0" smtClean="0">
                          <a:solidFill>
                            <a:srgbClr val="212121"/>
                          </a:solidFill>
                          <a:effectLst/>
                          <a:latin typeface="Times New Roman" panose="02020603050405020304" pitchFamily="18" charset="0"/>
                          <a:cs typeface="Times New Roman" panose="02020603050405020304" pitchFamily="18" charset="0"/>
                        </a:rPr>
                        <a:t>Mano vaiko klasės mokiniai gerai sutaria su mokytojais.</a:t>
                      </a:r>
                      <a:endParaRPr lang="lt-LT" sz="2000" dirty="0" smtClean="0">
                        <a:latin typeface="Times New Roman" panose="02020603050405020304" pitchFamily="18" charset="0"/>
                        <a:cs typeface="Times New Roman" panose="02020603050405020304" pitchFamily="18" charset="0"/>
                      </a:endParaRPr>
                    </a:p>
                  </a:txBody>
                  <a:tcPr/>
                </a:tc>
                <a:tc>
                  <a:txBody>
                    <a:bodyPr/>
                    <a:lstStyle/>
                    <a:p>
                      <a:pPr algn="ctr"/>
                      <a:r>
                        <a:rPr lang="lt-LT" sz="2000" dirty="0" smtClean="0">
                          <a:latin typeface="Times New Roman" panose="02020603050405020304" pitchFamily="18" charset="0"/>
                          <a:cs typeface="Times New Roman" panose="02020603050405020304" pitchFamily="18" charset="0"/>
                        </a:rPr>
                        <a:t>71</a:t>
                      </a:r>
                      <a:endParaRPr lang="lt-LT" sz="2000" dirty="0">
                        <a:latin typeface="Times New Roman" panose="02020603050405020304" pitchFamily="18" charset="0"/>
                        <a:cs typeface="Times New Roman" panose="02020603050405020304" pitchFamily="18" charset="0"/>
                      </a:endParaRPr>
                    </a:p>
                  </a:txBody>
                  <a:tcPr/>
                </a:tc>
                <a:tc>
                  <a:txBody>
                    <a:bodyPr/>
                    <a:lstStyle/>
                    <a:p>
                      <a:pPr algn="ctr"/>
                      <a:r>
                        <a:rPr lang="lt-LT" sz="2000" dirty="0" smtClean="0">
                          <a:latin typeface="Times New Roman" panose="02020603050405020304" pitchFamily="18" charset="0"/>
                          <a:cs typeface="Times New Roman" panose="02020603050405020304" pitchFamily="18" charset="0"/>
                        </a:rPr>
                        <a:t>25</a:t>
                      </a:r>
                      <a:endParaRPr lang="lt-LT" sz="2000" dirty="0">
                        <a:latin typeface="Times New Roman" panose="02020603050405020304" pitchFamily="18" charset="0"/>
                        <a:cs typeface="Times New Roman" panose="02020603050405020304" pitchFamily="18" charset="0"/>
                      </a:endParaRPr>
                    </a:p>
                  </a:txBody>
                  <a:tcPr/>
                </a:tc>
              </a:tr>
              <a:tr h="370840">
                <a:tc>
                  <a:txBody>
                    <a:bodyPr/>
                    <a:lstStyle/>
                    <a:p>
                      <a:r>
                        <a:rPr lang="fi-FI" sz="2000" b="0" i="0" dirty="0" smtClean="0">
                          <a:solidFill>
                            <a:srgbClr val="212121"/>
                          </a:solidFill>
                          <a:effectLst/>
                          <a:latin typeface="Times New Roman" panose="02020603050405020304" pitchFamily="18" charset="0"/>
                          <a:cs typeface="Times New Roman" panose="02020603050405020304" pitchFamily="18" charset="0"/>
                        </a:rPr>
                        <a:t>Mano vaikas gerai jaučiasi klasėje.</a:t>
                      </a:r>
                      <a:endParaRPr lang="lt-LT" sz="2000" dirty="0" smtClean="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t-LT"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80</a:t>
                      </a:r>
                      <a:endParaRPr kumimoji="0" lang="lt-LT"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tc>
                <a:tc>
                  <a:txBody>
                    <a:bodyPr/>
                    <a:lstStyle/>
                    <a:p>
                      <a:pPr algn="ctr"/>
                      <a:r>
                        <a:rPr lang="lt-LT" sz="2000" dirty="0" smtClean="0">
                          <a:latin typeface="Times New Roman" panose="02020603050405020304" pitchFamily="18" charset="0"/>
                          <a:cs typeface="Times New Roman" panose="02020603050405020304" pitchFamily="18" charset="0"/>
                        </a:rPr>
                        <a:t>17</a:t>
                      </a:r>
                      <a:endParaRPr lang="lt-LT" sz="2000" dirty="0">
                        <a:latin typeface="Times New Roman" panose="02020603050405020304" pitchFamily="18" charset="0"/>
                        <a:cs typeface="Times New Roman" panose="02020603050405020304" pitchFamily="18" charset="0"/>
                      </a:endParaRPr>
                    </a:p>
                  </a:txBody>
                  <a:tcPr/>
                </a:tc>
              </a:tr>
              <a:tr h="370840">
                <a:tc>
                  <a:txBody>
                    <a:bodyPr/>
                    <a:lstStyle/>
                    <a:p>
                      <a:r>
                        <a:rPr lang="lt-LT" sz="2000" b="0" i="0" dirty="0" smtClean="0">
                          <a:solidFill>
                            <a:srgbClr val="212121"/>
                          </a:solidFill>
                          <a:effectLst/>
                          <a:latin typeface="Times New Roman" panose="02020603050405020304" pitchFamily="18" charset="0"/>
                          <a:cs typeface="Times New Roman" panose="02020603050405020304" pitchFamily="18" charset="0"/>
                        </a:rPr>
                        <a:t>Mano vaikas dažnai pasakoja apie įdomias mokymosi patirtis.</a:t>
                      </a:r>
                      <a:endParaRPr lang="lt-LT" sz="2000" dirty="0" smtClean="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t-LT"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82</a:t>
                      </a:r>
                      <a:endParaRPr kumimoji="0" lang="lt-LT"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tc>
                <a:tc>
                  <a:txBody>
                    <a:bodyPr/>
                    <a:lstStyle/>
                    <a:p>
                      <a:pPr algn="ctr"/>
                      <a:r>
                        <a:rPr lang="lt-LT" sz="2000" dirty="0" smtClean="0">
                          <a:latin typeface="Times New Roman" panose="02020603050405020304" pitchFamily="18" charset="0"/>
                          <a:cs typeface="Times New Roman" panose="02020603050405020304" pitchFamily="18" charset="0"/>
                        </a:rPr>
                        <a:t>15</a:t>
                      </a:r>
                      <a:endParaRPr lang="lt-LT" sz="2000" dirty="0">
                        <a:latin typeface="Times New Roman" panose="02020603050405020304" pitchFamily="18" charset="0"/>
                        <a:cs typeface="Times New Roman" panose="02020603050405020304" pitchFamily="18" charset="0"/>
                      </a:endParaRPr>
                    </a:p>
                  </a:txBody>
                  <a:tcPr/>
                </a:tc>
              </a:tr>
              <a:tr h="370840">
                <a:tc>
                  <a:txBody>
                    <a:bodyPr/>
                    <a:lstStyle/>
                    <a:p>
                      <a:r>
                        <a:rPr lang="lt-LT" sz="2000" b="0" i="0" dirty="0" smtClean="0">
                          <a:solidFill>
                            <a:srgbClr val="212121"/>
                          </a:solidFill>
                          <a:effectLst/>
                          <a:latin typeface="Times New Roman" panose="02020603050405020304" pitchFamily="18" charset="0"/>
                          <a:cs typeface="Times New Roman" panose="02020603050405020304" pitchFamily="18" charset="0"/>
                        </a:rPr>
                        <a:t>Aš dalyvauju mokyklos renginiuose ir šventėse.</a:t>
                      </a:r>
                      <a:endParaRPr lang="lt-LT" sz="2000" dirty="0" smtClean="0">
                        <a:latin typeface="Times New Roman" panose="02020603050405020304" pitchFamily="18" charset="0"/>
                        <a:cs typeface="Times New Roman" panose="02020603050405020304" pitchFamily="18" charset="0"/>
                      </a:endParaRPr>
                    </a:p>
                  </a:txBody>
                  <a:tcPr/>
                </a:tc>
                <a:tc>
                  <a:txBody>
                    <a:bodyPr/>
                    <a:lstStyle/>
                    <a:p>
                      <a:pPr algn="ctr"/>
                      <a:r>
                        <a:rPr lang="lt-LT" sz="2000" dirty="0" smtClean="0">
                          <a:latin typeface="Times New Roman" panose="02020603050405020304" pitchFamily="18" charset="0"/>
                          <a:cs typeface="Times New Roman" panose="02020603050405020304" pitchFamily="18" charset="0"/>
                        </a:rPr>
                        <a:t>79</a:t>
                      </a:r>
                      <a:endParaRPr lang="lt-LT" sz="2000" dirty="0">
                        <a:latin typeface="Times New Roman" panose="02020603050405020304" pitchFamily="18" charset="0"/>
                        <a:cs typeface="Times New Roman" panose="02020603050405020304" pitchFamily="18" charset="0"/>
                      </a:endParaRPr>
                    </a:p>
                  </a:txBody>
                  <a:tcPr/>
                </a:tc>
                <a:tc>
                  <a:txBody>
                    <a:bodyPr/>
                    <a:lstStyle/>
                    <a:p>
                      <a:pPr algn="ctr"/>
                      <a:r>
                        <a:rPr lang="lt-LT" sz="2000" dirty="0" smtClean="0">
                          <a:latin typeface="Times New Roman" panose="02020603050405020304" pitchFamily="18" charset="0"/>
                          <a:cs typeface="Times New Roman" panose="02020603050405020304" pitchFamily="18" charset="0"/>
                        </a:rPr>
                        <a:t>15</a:t>
                      </a:r>
                    </a:p>
                    <a:p>
                      <a:pPr algn="ctr"/>
                      <a:endParaRPr lang="lt-LT" sz="2000"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35966304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r>
              <a:rPr lang="lt-LT" sz="3200" b="1" dirty="0" smtClean="0">
                <a:latin typeface="Times New Roman" panose="02020603050405020304" pitchFamily="18" charset="0"/>
                <a:cs typeface="Times New Roman" panose="02020603050405020304" pitchFamily="18" charset="0"/>
              </a:rPr>
              <a:t>Tėvų dėmesys mokyklai</a:t>
            </a:r>
            <a:endParaRPr lang="lt-LT" sz="3200" b="1" dirty="0">
              <a:latin typeface="Times New Roman" panose="02020603050405020304" pitchFamily="18" charset="0"/>
              <a:cs typeface="Times New Roman" panose="02020603050405020304" pitchFamily="18" charset="0"/>
            </a:endParaRPr>
          </a:p>
        </p:txBody>
      </p:sp>
      <p:sp>
        <p:nvSpPr>
          <p:cNvPr id="3" name="Turinio vietos rezervavimo ženklas 2"/>
          <p:cNvSpPr>
            <a:spLocks noGrp="1"/>
          </p:cNvSpPr>
          <p:nvPr>
            <p:ph idx="1"/>
          </p:nvPr>
        </p:nvSpPr>
        <p:spPr/>
        <p:txBody>
          <a:bodyPr/>
          <a:lstStyle/>
          <a:p>
            <a:r>
              <a:rPr lang="lt-LT" dirty="0">
                <a:latin typeface="Times New Roman" panose="02020603050405020304" pitchFamily="18" charset="0"/>
                <a:cs typeface="Times New Roman" panose="02020603050405020304" pitchFamily="18" charset="0"/>
              </a:rPr>
              <a:t> </a:t>
            </a:r>
            <a:r>
              <a:rPr lang="lt-LT" dirty="0" smtClean="0">
                <a:latin typeface="Times New Roman" panose="02020603050405020304" pitchFamily="18" charset="0"/>
                <a:cs typeface="Times New Roman" panose="02020603050405020304" pitchFamily="18" charset="0"/>
              </a:rPr>
              <a:t>Man </a:t>
            </a:r>
            <a:r>
              <a:rPr lang="lt-LT" dirty="0">
                <a:latin typeface="Times New Roman" panose="02020603050405020304" pitchFamily="18" charset="0"/>
                <a:cs typeface="Times New Roman" panose="02020603050405020304" pitchFamily="18" charset="0"/>
              </a:rPr>
              <a:t>rūpi ir yra įdomus mokyklos </a:t>
            </a:r>
            <a:r>
              <a:rPr lang="lt-LT" dirty="0" smtClean="0">
                <a:latin typeface="Times New Roman" panose="02020603050405020304" pitchFamily="18" charset="0"/>
                <a:cs typeface="Times New Roman" panose="02020603050405020304" pitchFamily="18" charset="0"/>
              </a:rPr>
              <a:t>gyvenimas - </a:t>
            </a:r>
            <a:r>
              <a:rPr lang="lt-LT" dirty="0">
                <a:latin typeface="Times New Roman" panose="02020603050405020304" pitchFamily="18" charset="0"/>
                <a:cs typeface="Times New Roman" panose="02020603050405020304" pitchFamily="18" charset="0"/>
              </a:rPr>
              <a:t>	66	</a:t>
            </a:r>
          </a:p>
          <a:p>
            <a:r>
              <a:rPr lang="lt-LT" dirty="0">
                <a:latin typeface="Times New Roman" panose="02020603050405020304" pitchFamily="18" charset="0"/>
                <a:cs typeface="Times New Roman" panose="02020603050405020304" pitchFamily="18" charset="0"/>
              </a:rPr>
              <a:t> </a:t>
            </a:r>
            <a:r>
              <a:rPr lang="lt-LT" dirty="0" smtClean="0">
                <a:latin typeface="Times New Roman" panose="02020603050405020304" pitchFamily="18" charset="0"/>
                <a:cs typeface="Times New Roman" panose="02020603050405020304" pitchFamily="18" charset="0"/>
              </a:rPr>
              <a:t>Kartais </a:t>
            </a:r>
            <a:r>
              <a:rPr lang="lt-LT" dirty="0">
                <a:latin typeface="Times New Roman" panose="02020603050405020304" pitchFamily="18" charset="0"/>
                <a:cs typeface="Times New Roman" panose="02020603050405020304" pitchFamily="18" charset="0"/>
              </a:rPr>
              <a:t>domiuosi tuo, kas vyksta </a:t>
            </a:r>
            <a:r>
              <a:rPr lang="lt-LT" dirty="0" smtClean="0">
                <a:latin typeface="Times New Roman" panose="02020603050405020304" pitchFamily="18" charset="0"/>
                <a:cs typeface="Times New Roman" panose="02020603050405020304" pitchFamily="18" charset="0"/>
              </a:rPr>
              <a:t>mokykloje - </a:t>
            </a:r>
            <a:r>
              <a:rPr lang="lt-LT" dirty="0">
                <a:latin typeface="Times New Roman" panose="02020603050405020304" pitchFamily="18" charset="0"/>
                <a:cs typeface="Times New Roman" panose="02020603050405020304" pitchFamily="18" charset="0"/>
              </a:rPr>
              <a:t>	32	</a:t>
            </a:r>
          </a:p>
          <a:p>
            <a:r>
              <a:rPr lang="lt-LT" dirty="0" smtClean="0">
                <a:latin typeface="Times New Roman" panose="02020603050405020304" pitchFamily="18" charset="0"/>
                <a:cs typeface="Times New Roman" panose="02020603050405020304" pitchFamily="18" charset="0"/>
              </a:rPr>
              <a:t>Mane </a:t>
            </a:r>
            <a:r>
              <a:rPr lang="lt-LT" dirty="0">
                <a:latin typeface="Times New Roman" panose="02020603050405020304" pitchFamily="18" charset="0"/>
                <a:cs typeface="Times New Roman" panose="02020603050405020304" pitchFamily="18" charset="0"/>
              </a:rPr>
              <a:t>mažai domina mokyklos </a:t>
            </a:r>
            <a:r>
              <a:rPr lang="lt-LT" dirty="0" smtClean="0">
                <a:latin typeface="Times New Roman" panose="02020603050405020304" pitchFamily="18" charset="0"/>
                <a:cs typeface="Times New Roman" panose="02020603050405020304" pitchFamily="18" charset="0"/>
              </a:rPr>
              <a:t>veikla - 2</a:t>
            </a:r>
            <a:r>
              <a:rPr lang="lt-LT" dirty="0">
                <a:latin typeface="Times New Roman" panose="02020603050405020304" pitchFamily="18" charset="0"/>
                <a:cs typeface="Times New Roman" panose="02020603050405020304" pitchFamily="18" charset="0"/>
              </a:rPr>
              <a:t>	</a:t>
            </a:r>
          </a:p>
          <a:p>
            <a:pPr marL="0" indent="0">
              <a:buNone/>
            </a:pPr>
            <a:endParaRPr lang="lt-LT" dirty="0"/>
          </a:p>
        </p:txBody>
      </p:sp>
    </p:spTree>
    <p:extLst>
      <p:ext uri="{BB962C8B-B14F-4D97-AF65-F5344CB8AC3E}">
        <p14:creationId xmlns:p14="http://schemas.microsoft.com/office/powerpoint/2010/main" val="39359585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b="1" dirty="0" smtClean="0">
                <a:latin typeface="Times New Roman" panose="02020603050405020304" pitchFamily="18" charset="0"/>
                <a:cs typeface="Times New Roman" panose="02020603050405020304" pitchFamily="18" charset="0"/>
              </a:rPr>
              <a:t>Išvados</a:t>
            </a:r>
            <a:endParaRPr lang="lt-LT" b="1" dirty="0">
              <a:latin typeface="Times New Roman" panose="02020603050405020304" pitchFamily="18" charset="0"/>
              <a:cs typeface="Times New Roman" panose="02020603050405020304" pitchFamily="18" charset="0"/>
            </a:endParaRPr>
          </a:p>
        </p:txBody>
      </p:sp>
      <p:sp>
        <p:nvSpPr>
          <p:cNvPr id="3" name="Turinio vietos rezervavimo ženklas 2"/>
          <p:cNvSpPr>
            <a:spLocks noGrp="1"/>
          </p:cNvSpPr>
          <p:nvPr>
            <p:ph idx="1"/>
          </p:nvPr>
        </p:nvSpPr>
        <p:spPr>
          <a:xfrm>
            <a:off x="457200" y="1340768"/>
            <a:ext cx="8229600" cy="4785395"/>
          </a:xfrm>
        </p:spPr>
        <p:txBody>
          <a:bodyPr>
            <a:noAutofit/>
          </a:bodyPr>
          <a:lstStyle/>
          <a:p>
            <a:r>
              <a:rPr lang="lt-LT" dirty="0" smtClean="0">
                <a:latin typeface="Times New Roman" panose="02020603050405020304" pitchFamily="18" charset="0"/>
                <a:cs typeface="Times New Roman" panose="02020603050405020304" pitchFamily="18" charset="0"/>
              </a:rPr>
              <a:t>85 proc. mokinių ir 80 proc. tėvų teigia, kad mokiniai savo klasėje jaučiasi gerai.</a:t>
            </a:r>
          </a:p>
          <a:p>
            <a:r>
              <a:rPr lang="lt-LT" dirty="0" smtClean="0">
                <a:latin typeface="Times New Roman" panose="02020603050405020304" pitchFamily="18" charset="0"/>
                <a:cs typeface="Times New Roman" panose="02020603050405020304" pitchFamily="18" charset="0"/>
              </a:rPr>
              <a:t>85 proc. mokinių teigia, kad auklėtojas jais rūpinasi ir 83 proc. mokinių pasitiki savo klasės auklėtoju.</a:t>
            </a:r>
          </a:p>
          <a:p>
            <a:r>
              <a:rPr lang="lt-LT" dirty="0" smtClean="0">
                <a:latin typeface="Times New Roman" panose="02020603050405020304" pitchFamily="18" charset="0"/>
                <a:cs typeface="Times New Roman" panose="02020603050405020304" pitchFamily="18" charset="0"/>
              </a:rPr>
              <a:t>74 proc. mokinių teigia, kad mokykloje jaučiasi gerai ir patiria mokymosi džiaugsmą.</a:t>
            </a:r>
            <a:r>
              <a:rPr lang="lt-LT" dirty="0">
                <a:latin typeface="Times New Roman" panose="02020603050405020304" pitchFamily="18" charset="0"/>
                <a:cs typeface="Times New Roman" panose="02020603050405020304" pitchFamily="18" charset="0"/>
              </a:rPr>
              <a:t> (siekiamybė buvo 53 proc</a:t>
            </a:r>
            <a:r>
              <a:rPr lang="lt-LT" dirty="0" smtClean="0">
                <a:latin typeface="Times New Roman" panose="02020603050405020304" pitchFamily="18" charset="0"/>
                <a:cs typeface="Times New Roman" panose="02020603050405020304" pitchFamily="18" charset="0"/>
              </a:rPr>
              <a:t>.)</a:t>
            </a:r>
          </a:p>
          <a:p>
            <a:r>
              <a:rPr lang="lt-LT" dirty="0" smtClean="0">
                <a:latin typeface="Times New Roman" panose="02020603050405020304" pitchFamily="18" charset="0"/>
                <a:cs typeface="Times New Roman" panose="02020603050405020304" pitchFamily="18" charset="0"/>
              </a:rPr>
              <a:t>74 proc.</a:t>
            </a:r>
            <a:r>
              <a:rPr lang="lt-LT" dirty="0">
                <a:latin typeface="Times New Roman" panose="02020603050405020304" pitchFamily="18" charset="0"/>
                <a:cs typeface="Times New Roman" panose="02020603050405020304" pitchFamily="18" charset="0"/>
              </a:rPr>
              <a:t> </a:t>
            </a:r>
            <a:r>
              <a:rPr lang="lt-LT" dirty="0" smtClean="0">
                <a:latin typeface="Times New Roman" panose="02020603050405020304" pitchFamily="18" charset="0"/>
                <a:cs typeface="Times New Roman" panose="02020603050405020304" pitchFamily="18" charset="0"/>
              </a:rPr>
              <a:t>mokinių teigia, kad mokytojai leidžia </a:t>
            </a:r>
            <a:r>
              <a:rPr lang="lt-LT" dirty="0">
                <a:latin typeface="Times New Roman" panose="02020603050405020304" pitchFamily="18" charset="0"/>
                <a:cs typeface="Times New Roman" panose="02020603050405020304" pitchFamily="18" charset="0"/>
              </a:rPr>
              <a:t>klysti ir mokytis iš savo </a:t>
            </a:r>
            <a:r>
              <a:rPr lang="lt-LT" dirty="0" smtClean="0">
                <a:latin typeface="Times New Roman" panose="02020603050405020304" pitchFamily="18" charset="0"/>
                <a:cs typeface="Times New Roman" panose="02020603050405020304" pitchFamily="18" charset="0"/>
              </a:rPr>
              <a:t>klaidų. </a:t>
            </a:r>
            <a:endParaRPr lang="lt-LT" dirty="0" smtClean="0"/>
          </a:p>
        </p:txBody>
      </p:sp>
    </p:spTree>
    <p:extLst>
      <p:ext uri="{BB962C8B-B14F-4D97-AF65-F5344CB8AC3E}">
        <p14:creationId xmlns:p14="http://schemas.microsoft.com/office/powerpoint/2010/main" val="12893798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r>
              <a:rPr lang="lt-LT" sz="4000" b="1" dirty="0" smtClean="0">
                <a:latin typeface="Times New Roman" panose="02020603050405020304" pitchFamily="18" charset="0"/>
                <a:cs typeface="Times New Roman" panose="02020603050405020304" pitchFamily="18" charset="0"/>
              </a:rPr>
              <a:t>Išvados</a:t>
            </a:r>
            <a:endParaRPr lang="lt-LT" sz="4000" b="1" dirty="0">
              <a:latin typeface="Times New Roman" panose="02020603050405020304" pitchFamily="18" charset="0"/>
              <a:cs typeface="Times New Roman" panose="02020603050405020304" pitchFamily="18" charset="0"/>
            </a:endParaRPr>
          </a:p>
        </p:txBody>
      </p:sp>
      <p:sp>
        <p:nvSpPr>
          <p:cNvPr id="3" name="Turinio vietos rezervavimo ženklas 2"/>
          <p:cNvSpPr>
            <a:spLocks noGrp="1"/>
          </p:cNvSpPr>
          <p:nvPr>
            <p:ph idx="1"/>
          </p:nvPr>
        </p:nvSpPr>
        <p:spPr/>
        <p:txBody>
          <a:bodyPr>
            <a:normAutofit/>
          </a:bodyPr>
          <a:lstStyle/>
          <a:p>
            <a:r>
              <a:rPr lang="lt-LT" dirty="0" smtClean="0">
                <a:latin typeface="Times New Roman" panose="02020603050405020304" pitchFamily="18" charset="0"/>
                <a:cs typeface="Times New Roman" panose="02020603050405020304" pitchFamily="18" charset="0"/>
              </a:rPr>
              <a:t>69 proc. mokinių įsitraukia kuriant mokyklos gyvenimą, organizuojant mokyklos šventes.</a:t>
            </a:r>
          </a:p>
          <a:p>
            <a:r>
              <a:rPr lang="lt-LT" dirty="0" smtClean="0">
                <a:latin typeface="Times New Roman" panose="02020603050405020304" pitchFamily="18" charset="0"/>
                <a:cs typeface="Times New Roman" panose="02020603050405020304" pitchFamily="18" charset="0"/>
              </a:rPr>
              <a:t>70 proc. mokinių teigia, kad </a:t>
            </a:r>
            <a:r>
              <a:rPr lang="lt-LT" dirty="0" smtClean="0">
                <a:solidFill>
                  <a:prstClr val="black"/>
                </a:solidFill>
                <a:latin typeface="Times New Roman" panose="02020603050405020304" pitchFamily="18" charset="0"/>
                <a:cs typeface="Times New Roman" panose="02020603050405020304" pitchFamily="18" charset="0"/>
              </a:rPr>
              <a:t>mokytojai </a:t>
            </a:r>
            <a:r>
              <a:rPr lang="lt-LT" dirty="0">
                <a:solidFill>
                  <a:prstClr val="black"/>
                </a:solidFill>
                <a:latin typeface="Times New Roman" panose="02020603050405020304" pitchFamily="18" charset="0"/>
                <a:cs typeface="Times New Roman" panose="02020603050405020304" pitchFamily="18" charset="0"/>
              </a:rPr>
              <a:t>pamokos temas sieja su įvairiomis </a:t>
            </a:r>
            <a:r>
              <a:rPr lang="lt-LT" dirty="0" smtClean="0">
                <a:solidFill>
                  <a:prstClr val="black"/>
                </a:solidFill>
                <a:latin typeface="Times New Roman" panose="02020603050405020304" pitchFamily="18" charset="0"/>
                <a:cs typeface="Times New Roman" panose="02020603050405020304" pitchFamily="18" charset="0"/>
              </a:rPr>
              <a:t>profesijomis.</a:t>
            </a:r>
          </a:p>
          <a:p>
            <a:r>
              <a:rPr lang="lt-LT" dirty="0" smtClean="0">
                <a:solidFill>
                  <a:prstClr val="black"/>
                </a:solidFill>
                <a:latin typeface="Times New Roman" panose="02020603050405020304" pitchFamily="18" charset="0"/>
                <a:cs typeface="Times New Roman" panose="02020603050405020304" pitchFamily="18" charset="0"/>
              </a:rPr>
              <a:t>66 proc. tėvų teigia, kad </a:t>
            </a:r>
            <a:r>
              <a:rPr lang="lt-LT" dirty="0" smtClean="0">
                <a:solidFill>
                  <a:srgbClr val="212121"/>
                </a:solidFill>
                <a:latin typeface="Times New Roman" panose="02020603050405020304" pitchFamily="18" charset="0"/>
                <a:cs typeface="Times New Roman" panose="02020603050405020304" pitchFamily="18" charset="0"/>
              </a:rPr>
              <a:t>vaiko </a:t>
            </a:r>
            <a:r>
              <a:rPr lang="lt-LT" dirty="0">
                <a:solidFill>
                  <a:srgbClr val="212121"/>
                </a:solidFill>
                <a:latin typeface="Times New Roman" panose="02020603050405020304" pitchFamily="18" charset="0"/>
                <a:cs typeface="Times New Roman" panose="02020603050405020304" pitchFamily="18" charset="0"/>
              </a:rPr>
              <a:t>klasės mokiniai gerai </a:t>
            </a:r>
            <a:r>
              <a:rPr lang="lt-LT" dirty="0" smtClean="0">
                <a:solidFill>
                  <a:srgbClr val="212121"/>
                </a:solidFill>
                <a:latin typeface="Times New Roman" panose="02020603050405020304" pitchFamily="18" charset="0"/>
                <a:cs typeface="Times New Roman" panose="02020603050405020304" pitchFamily="18" charset="0"/>
              </a:rPr>
              <a:t>sutaria, 71 proc. mokinių pasitiki savo bendraklasiais.</a:t>
            </a:r>
          </a:p>
          <a:p>
            <a:pPr marL="0" lvl="0" indent="0">
              <a:spcBef>
                <a:spcPts val="0"/>
              </a:spcBef>
              <a:buNone/>
            </a:pPr>
            <a:endParaRPr lang="lt-LT" dirty="0">
              <a:solidFill>
                <a:prstClr val="black"/>
              </a:solidFill>
              <a:cs typeface="Times New Roman" panose="02020603050405020304" pitchFamily="18" charset="0"/>
            </a:endParaRPr>
          </a:p>
          <a:p>
            <a:pPr marL="0" lvl="0" indent="0">
              <a:spcBef>
                <a:spcPts val="0"/>
              </a:spcBef>
              <a:buNone/>
            </a:pPr>
            <a:endParaRPr lang="lt-LT" sz="1600" dirty="0">
              <a:solidFill>
                <a:prstClr val="black"/>
              </a:solidFill>
              <a:latin typeface="Times New Roman" panose="02020603050405020304" pitchFamily="18" charset="0"/>
              <a:cs typeface="Times New Roman" panose="02020603050405020304" pitchFamily="18" charset="0"/>
            </a:endParaRPr>
          </a:p>
          <a:p>
            <a:endParaRPr lang="lt-LT" dirty="0" smtClean="0"/>
          </a:p>
          <a:p>
            <a:endParaRPr lang="lt-LT" dirty="0"/>
          </a:p>
        </p:txBody>
      </p:sp>
    </p:spTree>
    <p:extLst>
      <p:ext uri="{BB962C8B-B14F-4D97-AF65-F5344CB8AC3E}">
        <p14:creationId xmlns:p14="http://schemas.microsoft.com/office/powerpoint/2010/main" val="34726732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r>
              <a:rPr lang="lt-LT" sz="4000" b="1" dirty="0" smtClean="0">
                <a:latin typeface="Times New Roman" panose="02020603050405020304" pitchFamily="18" charset="0"/>
                <a:cs typeface="Times New Roman" panose="02020603050405020304" pitchFamily="18" charset="0"/>
              </a:rPr>
              <a:t>Siūlymai</a:t>
            </a:r>
            <a:endParaRPr lang="lt-LT" sz="4000" b="1" dirty="0">
              <a:latin typeface="Times New Roman" panose="02020603050405020304" pitchFamily="18" charset="0"/>
              <a:cs typeface="Times New Roman" panose="02020603050405020304" pitchFamily="18" charset="0"/>
            </a:endParaRPr>
          </a:p>
        </p:txBody>
      </p:sp>
      <p:sp>
        <p:nvSpPr>
          <p:cNvPr id="3" name="Turinio vietos rezervavimo ženklas 2"/>
          <p:cNvSpPr>
            <a:spLocks noGrp="1"/>
          </p:cNvSpPr>
          <p:nvPr>
            <p:ph idx="1"/>
          </p:nvPr>
        </p:nvSpPr>
        <p:spPr/>
        <p:txBody>
          <a:bodyPr>
            <a:normAutofit lnSpcReduction="10000"/>
          </a:bodyPr>
          <a:lstStyle/>
          <a:p>
            <a:r>
              <a:rPr lang="lt-LT" dirty="0" smtClean="0">
                <a:latin typeface="Times New Roman" panose="02020603050405020304" pitchFamily="18" charset="0"/>
                <a:cs typeface="Times New Roman" panose="02020603050405020304" pitchFamily="18" charset="0"/>
              </a:rPr>
              <a:t>Siekti, kad kuo daugiau mokinių įsitrauktų į organizuojamus mokyklos renginius.</a:t>
            </a:r>
          </a:p>
          <a:p>
            <a:r>
              <a:rPr lang="lt-LT" dirty="0" smtClean="0">
                <a:latin typeface="Times New Roman" panose="02020603050405020304" pitchFamily="18" charset="0"/>
                <a:cs typeface="Times New Roman" panose="02020603050405020304" pitchFamily="18" charset="0"/>
              </a:rPr>
              <a:t>Stiprinti mokinių tarpusavio santykius, organizuojant daugiau bendrų klasės veiklų.</a:t>
            </a:r>
          </a:p>
          <a:p>
            <a:r>
              <a:rPr lang="lt-LT" dirty="0" smtClean="0">
                <a:latin typeface="Times New Roman" panose="02020603050405020304" pitchFamily="18" charset="0"/>
                <a:cs typeface="Times New Roman" panose="02020603050405020304" pitchFamily="18" charset="0"/>
              </a:rPr>
              <a:t>Pamokų temas dažniau sieti su profesijomis ir gyvenimiška aplinka.</a:t>
            </a:r>
          </a:p>
          <a:p>
            <a:r>
              <a:rPr lang="lt-LT" dirty="0" smtClean="0">
                <a:latin typeface="Times New Roman" panose="02020603050405020304" pitchFamily="18" charset="0"/>
                <a:cs typeface="Times New Roman" panose="02020603050405020304" pitchFamily="18" charset="0"/>
              </a:rPr>
              <a:t>Priimti susitarimus dėl mokinių pagarbaus/tinkamo  elgesio pamokose ir mokykloje.</a:t>
            </a:r>
          </a:p>
          <a:p>
            <a:endParaRPr lang="lt-LT" dirty="0" smtClean="0"/>
          </a:p>
          <a:p>
            <a:endParaRPr lang="lt-LT" dirty="0" smtClean="0"/>
          </a:p>
          <a:p>
            <a:endParaRPr lang="lt-LT" dirty="0"/>
          </a:p>
        </p:txBody>
      </p:sp>
    </p:spTree>
    <p:extLst>
      <p:ext uri="{BB962C8B-B14F-4D97-AF65-F5344CB8AC3E}">
        <p14:creationId xmlns:p14="http://schemas.microsoft.com/office/powerpoint/2010/main" val="8348294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endParaRPr lang="lt-LT"/>
          </a:p>
        </p:txBody>
      </p:sp>
      <p:sp>
        <p:nvSpPr>
          <p:cNvPr id="3" name="Turinio vietos rezervavimo ženklas 2"/>
          <p:cNvSpPr>
            <a:spLocks noGrp="1"/>
          </p:cNvSpPr>
          <p:nvPr>
            <p:ph idx="1"/>
          </p:nvPr>
        </p:nvSpPr>
        <p:spPr/>
        <p:txBody>
          <a:bodyPr/>
          <a:lstStyle/>
          <a:p>
            <a:pPr marL="0" indent="0">
              <a:buNone/>
            </a:pPr>
            <a:r>
              <a:rPr lang="lt-LT" b="1" dirty="0" smtClean="0">
                <a:latin typeface="Times New Roman" panose="02020603050405020304" pitchFamily="18" charset="0"/>
                <a:cs typeface="Times New Roman" panose="02020603050405020304" pitchFamily="18" charset="0"/>
              </a:rPr>
              <a:t>Sritis. </a:t>
            </a:r>
            <a:r>
              <a:rPr lang="lt-LT" dirty="0" err="1" smtClean="0">
                <a:latin typeface="Times New Roman" panose="02020603050405020304" pitchFamily="18" charset="0"/>
                <a:cs typeface="Times New Roman" panose="02020603050405020304" pitchFamily="18" charset="0"/>
              </a:rPr>
              <a:t>Ugdymas(is</a:t>
            </a:r>
            <a:r>
              <a:rPr lang="lt-LT" dirty="0" smtClean="0">
                <a:latin typeface="Times New Roman" panose="02020603050405020304" pitchFamily="18" charset="0"/>
                <a:cs typeface="Times New Roman" panose="02020603050405020304" pitchFamily="18" charset="0"/>
              </a:rPr>
              <a:t>) ir mokinių patirtys.</a:t>
            </a:r>
          </a:p>
          <a:p>
            <a:pPr marL="0" indent="0">
              <a:buNone/>
            </a:pPr>
            <a:r>
              <a:rPr lang="lt-LT" b="1" dirty="0" smtClean="0">
                <a:latin typeface="Times New Roman" panose="02020603050405020304" pitchFamily="18" charset="0"/>
                <a:cs typeface="Times New Roman" panose="02020603050405020304" pitchFamily="18" charset="0"/>
              </a:rPr>
              <a:t>Tema. </a:t>
            </a:r>
            <a:r>
              <a:rPr lang="lt-LT" dirty="0" smtClean="0">
                <a:latin typeface="Times New Roman" panose="02020603050405020304" pitchFamily="18" charset="0"/>
                <a:cs typeface="Times New Roman" panose="02020603050405020304" pitchFamily="18" charset="0"/>
              </a:rPr>
              <a:t>Vadovavimas mokymuisi.</a:t>
            </a:r>
          </a:p>
          <a:p>
            <a:pPr marL="0" indent="0">
              <a:buNone/>
            </a:pPr>
            <a:r>
              <a:rPr lang="lt-LT" b="1" dirty="0" smtClean="0">
                <a:latin typeface="Times New Roman" panose="02020603050405020304" pitchFamily="18" charset="0"/>
                <a:cs typeface="Times New Roman" panose="02020603050405020304" pitchFamily="18" charset="0"/>
              </a:rPr>
              <a:t>Rodiklis. </a:t>
            </a:r>
            <a:r>
              <a:rPr lang="lt-LT" dirty="0" smtClean="0">
                <a:latin typeface="Times New Roman" panose="02020603050405020304" pitchFamily="18" charset="0"/>
                <a:cs typeface="Times New Roman" panose="02020603050405020304" pitchFamily="18" charset="0"/>
              </a:rPr>
              <a:t>Mokymosi lūkesčiai ir mokinių skatinimas.</a:t>
            </a:r>
          </a:p>
          <a:p>
            <a:pPr marL="0" indent="0">
              <a:buNone/>
            </a:pPr>
            <a:r>
              <a:rPr lang="lt-LT" b="1" dirty="0" smtClean="0">
                <a:latin typeface="Times New Roman" panose="02020603050405020304" pitchFamily="18" charset="0"/>
                <a:cs typeface="Times New Roman" panose="02020603050405020304" pitchFamily="18" charset="0"/>
              </a:rPr>
              <a:t>Raktiniai žodžiai.</a:t>
            </a:r>
            <a:r>
              <a:rPr lang="lt-LT" dirty="0" smtClean="0">
                <a:latin typeface="Times New Roman" panose="02020603050405020304" pitchFamily="18" charset="0"/>
                <a:cs typeface="Times New Roman" panose="02020603050405020304" pitchFamily="18" charset="0"/>
              </a:rPr>
              <a:t> Mokymosi džiaugsmas.</a:t>
            </a:r>
            <a:endParaRPr lang="lt-L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10600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endParaRPr lang="lt-LT"/>
          </a:p>
        </p:txBody>
      </p:sp>
      <p:sp>
        <p:nvSpPr>
          <p:cNvPr id="3" name="Turinio vietos rezervavimo ženklas 2"/>
          <p:cNvSpPr>
            <a:spLocks noGrp="1"/>
          </p:cNvSpPr>
          <p:nvPr>
            <p:ph idx="1"/>
          </p:nvPr>
        </p:nvSpPr>
        <p:spPr/>
        <p:txBody>
          <a:bodyPr/>
          <a:lstStyle/>
          <a:p>
            <a:pPr marL="0" indent="0">
              <a:buNone/>
            </a:pPr>
            <a:r>
              <a:rPr lang="lt-LT" b="1" dirty="0" smtClean="0">
                <a:latin typeface="Times New Roman" panose="02020603050405020304" pitchFamily="18" charset="0"/>
                <a:cs typeface="Times New Roman" panose="02020603050405020304" pitchFamily="18" charset="0"/>
              </a:rPr>
              <a:t>Tikslas. </a:t>
            </a:r>
            <a:r>
              <a:rPr lang="lt-LT" dirty="0" smtClean="0">
                <a:latin typeface="Times New Roman" panose="02020603050405020304" pitchFamily="18" charset="0"/>
                <a:cs typeface="Times New Roman" panose="02020603050405020304" pitchFamily="18" charset="0"/>
              </a:rPr>
              <a:t>Išsiaiškinti, ar mokytojai planuoja ir parenka prasmingas veiklas, kurios sudaro sąlygas kurti idėjas ir jas įgyvendinti, išgyventi pažinimo ir kūrybos džiaugsmą, taip pat patirti mokymosi sėkmę, ar mokiniai skatinami džiaugtis savo ir kitų darbais, pasiekimais ir pažanga, ar leidžiama bandyti ir klysti, taisyti klaidas ir iš jų mokytis.</a:t>
            </a:r>
            <a:endParaRPr lang="lt-L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80460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ntraštė 1"/>
          <p:cNvSpPr>
            <a:spLocks noGrp="1"/>
          </p:cNvSpPr>
          <p:nvPr>
            <p:ph type="title"/>
          </p:nvPr>
        </p:nvSpPr>
        <p:spPr/>
        <p:txBody>
          <a:bodyPr/>
          <a:lstStyle/>
          <a:p>
            <a:endParaRPr lang="lt-LT" altLang="lt-LT" smtClean="0"/>
          </a:p>
        </p:txBody>
      </p:sp>
      <p:sp>
        <p:nvSpPr>
          <p:cNvPr id="18435" name="Turinio vietos rezervavimo ženklas 2"/>
          <p:cNvSpPr>
            <a:spLocks noGrp="1"/>
          </p:cNvSpPr>
          <p:nvPr>
            <p:ph idx="1"/>
          </p:nvPr>
        </p:nvSpPr>
        <p:spPr/>
        <p:txBody>
          <a:bodyPr/>
          <a:lstStyle/>
          <a:p>
            <a:pPr>
              <a:buFont typeface="Arial" charset="0"/>
              <a:buNone/>
            </a:pPr>
            <a:r>
              <a:rPr lang="lt-LT" altLang="lt-LT" dirty="0" smtClean="0">
                <a:latin typeface="Times New Roman" pitchFamily="18" charset="0"/>
                <a:cs typeface="Times New Roman" pitchFamily="18" charset="0"/>
              </a:rPr>
              <a:t>       Dėkojame mokiniams, mokytojams ir tėvams, dalyvavusiems gimnazijos veiklos kokybės įsivertinime.</a:t>
            </a:r>
          </a:p>
          <a:p>
            <a:pPr>
              <a:buFont typeface="Arial" charset="0"/>
              <a:buNone/>
            </a:pPr>
            <a:endParaRPr lang="lt-LT" altLang="lt-LT" dirty="0" smtClean="0"/>
          </a:p>
        </p:txBody>
      </p:sp>
    </p:spTree>
    <p:extLst>
      <p:ext uri="{BB962C8B-B14F-4D97-AF65-F5344CB8AC3E}">
        <p14:creationId xmlns:p14="http://schemas.microsoft.com/office/powerpoint/2010/main" val="39176223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4638"/>
            <a:ext cx="8229600" cy="562074"/>
          </a:xfrm>
        </p:spPr>
        <p:txBody>
          <a:bodyPr>
            <a:normAutofit/>
          </a:bodyPr>
          <a:lstStyle/>
          <a:p>
            <a:r>
              <a:rPr lang="lt-LT" sz="2900" b="1" dirty="0" smtClean="0">
                <a:latin typeface="Times New Roman" panose="02020603050405020304" pitchFamily="18" charset="0"/>
                <a:cs typeface="Times New Roman" panose="02020603050405020304" pitchFamily="18" charset="0"/>
              </a:rPr>
              <a:t>Mokytojų aukščiausiai vertinami teiginiai (proc.)</a:t>
            </a:r>
            <a:endParaRPr lang="lt-LT" sz="2900" b="1" dirty="0">
              <a:latin typeface="Times New Roman" panose="02020603050405020304" pitchFamily="18" charset="0"/>
              <a:cs typeface="Times New Roman" panose="02020603050405020304" pitchFamily="18" charset="0"/>
            </a:endParaRP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277722426"/>
              </p:ext>
            </p:extLst>
          </p:nvPr>
        </p:nvGraphicFramePr>
        <p:xfrm>
          <a:off x="457200" y="764704"/>
          <a:ext cx="8219256" cy="6248877"/>
        </p:xfrm>
        <a:graphic>
          <a:graphicData uri="http://schemas.openxmlformats.org/drawingml/2006/table">
            <a:tbl>
              <a:tblPr firstRow="1" bandRow="1">
                <a:tableStyleId>{5940675A-B579-460E-94D1-54222C63F5DA}</a:tableStyleId>
              </a:tblPr>
              <a:tblGrid>
                <a:gridCol w="4546848"/>
                <a:gridCol w="1872208"/>
                <a:gridCol w="1800200"/>
              </a:tblGrid>
              <a:tr h="1008112">
                <a:tc>
                  <a:txBody>
                    <a:bodyPr/>
                    <a:lstStyle/>
                    <a:p>
                      <a:r>
                        <a:rPr lang="lt-LT" sz="2000" b="1" dirty="0" smtClean="0">
                          <a:latin typeface="Times New Roman" panose="02020603050405020304" pitchFamily="18" charset="0"/>
                          <a:cs typeface="Times New Roman" panose="02020603050405020304" pitchFamily="18" charset="0"/>
                        </a:rPr>
                        <a:t>Teiginys </a:t>
                      </a:r>
                      <a:endParaRPr lang="lt-LT" sz="2000" b="1"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t-LT" sz="2000" b="1" dirty="0" smtClean="0">
                          <a:latin typeface="Times New Roman" panose="02020603050405020304" pitchFamily="18" charset="0"/>
                          <a:cs typeface="Times New Roman" panose="02020603050405020304" pitchFamily="18" charset="0"/>
                        </a:rPr>
                        <a:t>Visiškai</a:t>
                      </a:r>
                      <a:r>
                        <a:rPr lang="lt-LT" sz="2000" b="1" baseline="0" dirty="0" smtClean="0">
                          <a:latin typeface="Times New Roman" panose="02020603050405020304" pitchFamily="18" charset="0"/>
                          <a:cs typeface="Times New Roman" panose="02020603050405020304" pitchFamily="18" charset="0"/>
                        </a:rPr>
                        <a:t> s</a:t>
                      </a:r>
                      <a:r>
                        <a:rPr lang="lt-LT" sz="2000" b="1" dirty="0" smtClean="0">
                          <a:latin typeface="Times New Roman" panose="02020603050405020304" pitchFamily="18" charset="0"/>
                          <a:cs typeface="Times New Roman" panose="02020603050405020304" pitchFamily="18" charset="0"/>
                        </a:rPr>
                        <a:t>utinku/</a:t>
                      </a:r>
                      <a:r>
                        <a:rPr kumimoji="0" lang="lt-LT" sz="20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Ko gero, sutinku</a:t>
                      </a:r>
                    </a:p>
                  </a:txBody>
                  <a:tcPr/>
                </a:tc>
                <a:tc>
                  <a:txBody>
                    <a:bodyPr/>
                    <a:lstStyle/>
                    <a:p>
                      <a:r>
                        <a:rPr lang="lt-LT" sz="2000" b="1" dirty="0" smtClean="0">
                          <a:latin typeface="Times New Roman" panose="02020603050405020304" pitchFamily="18" charset="0"/>
                          <a:cs typeface="Times New Roman" panose="02020603050405020304" pitchFamily="18" charset="0"/>
                        </a:rPr>
                        <a:t>Visiškai nesutinku/ Ko gero nesutinku</a:t>
                      </a:r>
                      <a:endParaRPr lang="lt-LT" sz="2000" b="1" dirty="0">
                        <a:latin typeface="Times New Roman" panose="02020603050405020304" pitchFamily="18" charset="0"/>
                        <a:cs typeface="Times New Roman" panose="02020603050405020304" pitchFamily="18" charset="0"/>
                      </a:endParaRPr>
                    </a:p>
                  </a:txBody>
                  <a:tcPr/>
                </a:tc>
              </a:tr>
              <a:tr h="512040">
                <a:tc>
                  <a:txBody>
                    <a:bodyPr/>
                    <a:lstStyle/>
                    <a:p>
                      <a:pPr>
                        <a:lnSpc>
                          <a:spcPct val="115000"/>
                        </a:lnSpc>
                        <a:spcAft>
                          <a:spcPts val="0"/>
                        </a:spcAft>
                      </a:pPr>
                      <a:r>
                        <a:rPr lang="lt-LT" sz="2000" kern="1200" dirty="0">
                          <a:solidFill>
                            <a:srgbClr val="212121"/>
                          </a:solidFill>
                          <a:effectLst/>
                          <a:latin typeface="Times New Roman" panose="02020603050405020304" pitchFamily="18" charset="0"/>
                          <a:ea typeface="Times New Roman"/>
                          <a:cs typeface="Times New Roman" panose="02020603050405020304" pitchFamily="18" charset="0"/>
                        </a:rPr>
                        <a:t>Man svarbu, kad mokiniams sektųsi.</a:t>
                      </a:r>
                      <a:endParaRPr lang="lt-LT" sz="2000" dirty="0">
                        <a:effectLst/>
                        <a:latin typeface="Times New Roman" panose="02020603050405020304" pitchFamily="18" charset="0"/>
                        <a:ea typeface="Calibri"/>
                        <a:cs typeface="Times New Roman" panose="02020603050405020304" pitchFamily="18" charset="0"/>
                      </a:endParaRPr>
                    </a:p>
                  </a:txBody>
                  <a:tcPr/>
                </a:tc>
                <a:tc>
                  <a:txBody>
                    <a:bodyPr/>
                    <a:lstStyle/>
                    <a:p>
                      <a:pPr>
                        <a:lnSpc>
                          <a:spcPct val="115000"/>
                        </a:lnSpc>
                        <a:spcAft>
                          <a:spcPts val="0"/>
                        </a:spcAft>
                      </a:pPr>
                      <a:r>
                        <a:rPr lang="lt-LT" sz="2000" kern="1200" dirty="0" smtClean="0">
                          <a:solidFill>
                            <a:srgbClr val="000000"/>
                          </a:solidFill>
                          <a:effectLst/>
                          <a:latin typeface="Times New Roman" panose="02020603050405020304" pitchFamily="18" charset="0"/>
                          <a:ea typeface="Calibri"/>
                          <a:cs typeface="Times New Roman" panose="02020603050405020304" pitchFamily="18" charset="0"/>
                        </a:rPr>
                        <a:t>100</a:t>
                      </a:r>
                      <a:endParaRPr lang="lt-LT" sz="2000" dirty="0">
                        <a:effectLst/>
                        <a:latin typeface="Times New Roman" panose="02020603050405020304" pitchFamily="18" charset="0"/>
                        <a:ea typeface="Calibri"/>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a:t>
                      </a:r>
                      <a:endParaRPr lang="lt-LT" sz="2000" dirty="0">
                        <a:latin typeface="Times New Roman" panose="02020603050405020304" pitchFamily="18" charset="0"/>
                        <a:cs typeface="Times New Roman" panose="02020603050405020304" pitchFamily="18" charset="0"/>
                      </a:endParaRPr>
                    </a:p>
                  </a:txBody>
                  <a:tcPr/>
                </a:tc>
              </a:tr>
              <a:tr h="1379450">
                <a:tc>
                  <a:txBody>
                    <a:bodyPr/>
                    <a:lstStyle/>
                    <a:p>
                      <a:pPr>
                        <a:lnSpc>
                          <a:spcPct val="115000"/>
                        </a:lnSpc>
                        <a:spcAft>
                          <a:spcPts val="0"/>
                        </a:spcAft>
                      </a:pPr>
                      <a:r>
                        <a:rPr lang="lt-LT" sz="2000" kern="1200" dirty="0">
                          <a:solidFill>
                            <a:srgbClr val="212121"/>
                          </a:solidFill>
                          <a:effectLst/>
                          <a:latin typeface="Times New Roman" panose="02020603050405020304" pitchFamily="18" charset="0"/>
                          <a:ea typeface="Times New Roman"/>
                          <a:cs typeface="Times New Roman" panose="02020603050405020304" pitchFamily="18" charset="0"/>
                        </a:rPr>
                        <a:t>Mokykloje mes gyvename turiningą gyvenimą, kuriame  gausu švenčių, sporto ir meno renginių.</a:t>
                      </a:r>
                      <a:endParaRPr lang="lt-LT" sz="2000" dirty="0">
                        <a:effectLst/>
                        <a:latin typeface="Times New Roman" panose="02020603050405020304" pitchFamily="18" charset="0"/>
                        <a:ea typeface="Calibri"/>
                        <a:cs typeface="Times New Roman" panose="02020603050405020304" pitchFamily="18" charset="0"/>
                      </a:endParaRPr>
                    </a:p>
                  </a:txBody>
                  <a:tcPr/>
                </a:tc>
                <a:tc>
                  <a:txBody>
                    <a:bodyPr/>
                    <a:lstStyle/>
                    <a:p>
                      <a:pPr>
                        <a:lnSpc>
                          <a:spcPct val="115000"/>
                        </a:lnSpc>
                        <a:spcAft>
                          <a:spcPts val="0"/>
                        </a:spcAft>
                      </a:pPr>
                      <a:r>
                        <a:rPr lang="lt-LT" sz="2000" kern="1200" dirty="0" smtClean="0">
                          <a:solidFill>
                            <a:srgbClr val="000000"/>
                          </a:solidFill>
                          <a:effectLst/>
                          <a:latin typeface="Times New Roman" panose="02020603050405020304" pitchFamily="18" charset="0"/>
                          <a:ea typeface="Calibri"/>
                          <a:cs typeface="Times New Roman" panose="02020603050405020304" pitchFamily="18" charset="0"/>
                        </a:rPr>
                        <a:t>100</a:t>
                      </a:r>
                      <a:endParaRPr lang="lt-LT" sz="2000" dirty="0">
                        <a:effectLst/>
                        <a:latin typeface="Times New Roman" panose="02020603050405020304" pitchFamily="18" charset="0"/>
                        <a:ea typeface="Calibri"/>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a:t>
                      </a:r>
                      <a:endParaRPr lang="lt-LT" sz="2000" dirty="0">
                        <a:latin typeface="Times New Roman" panose="02020603050405020304" pitchFamily="18" charset="0"/>
                        <a:cs typeface="Times New Roman" panose="02020603050405020304" pitchFamily="18" charset="0"/>
                      </a:endParaRPr>
                    </a:p>
                  </a:txBody>
                  <a:tcPr/>
                </a:tc>
              </a:tr>
              <a:tr h="945745">
                <a:tc>
                  <a:txBody>
                    <a:bodyPr/>
                    <a:lstStyle/>
                    <a:p>
                      <a:pPr>
                        <a:lnSpc>
                          <a:spcPct val="115000"/>
                        </a:lnSpc>
                        <a:spcAft>
                          <a:spcPts val="0"/>
                        </a:spcAft>
                      </a:pPr>
                      <a:r>
                        <a:rPr lang="lt-LT" sz="2000" kern="1200" dirty="0">
                          <a:solidFill>
                            <a:srgbClr val="212121"/>
                          </a:solidFill>
                          <a:effectLst/>
                          <a:latin typeface="Times New Roman" panose="02020603050405020304" pitchFamily="18" charset="0"/>
                          <a:ea typeface="Times New Roman"/>
                          <a:cs typeface="Times New Roman" panose="02020603050405020304" pitchFamily="18" charset="0"/>
                        </a:rPr>
                        <a:t>Per pamokas ieškome atsakymų į mokinių užduotus klausimus.</a:t>
                      </a:r>
                      <a:endParaRPr lang="lt-LT" sz="2000" dirty="0">
                        <a:effectLst/>
                        <a:latin typeface="Times New Roman" panose="02020603050405020304" pitchFamily="18" charset="0"/>
                        <a:ea typeface="Calibri"/>
                        <a:cs typeface="Times New Roman" panose="02020603050405020304" pitchFamily="18" charset="0"/>
                      </a:endParaRPr>
                    </a:p>
                  </a:txBody>
                  <a:tcPr/>
                </a:tc>
                <a:tc>
                  <a:txBody>
                    <a:bodyPr/>
                    <a:lstStyle/>
                    <a:p>
                      <a:pPr>
                        <a:lnSpc>
                          <a:spcPct val="115000"/>
                        </a:lnSpc>
                        <a:spcAft>
                          <a:spcPts val="0"/>
                        </a:spcAft>
                      </a:pPr>
                      <a:r>
                        <a:rPr lang="lt-LT" sz="2000" kern="1200" dirty="0" smtClean="0">
                          <a:solidFill>
                            <a:srgbClr val="000000"/>
                          </a:solidFill>
                          <a:effectLst/>
                          <a:latin typeface="Times New Roman" panose="02020603050405020304" pitchFamily="18" charset="0"/>
                          <a:ea typeface="Calibri"/>
                          <a:cs typeface="Times New Roman" panose="02020603050405020304" pitchFamily="18" charset="0"/>
                        </a:rPr>
                        <a:t>100</a:t>
                      </a:r>
                      <a:endParaRPr lang="lt-LT" sz="2000" dirty="0">
                        <a:effectLst/>
                        <a:latin typeface="Times New Roman" panose="02020603050405020304" pitchFamily="18" charset="0"/>
                        <a:ea typeface="Calibri"/>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a:t>
                      </a:r>
                      <a:endParaRPr lang="lt-LT" sz="2000" dirty="0">
                        <a:latin typeface="Times New Roman" panose="02020603050405020304" pitchFamily="18" charset="0"/>
                        <a:cs typeface="Times New Roman" panose="02020603050405020304" pitchFamily="18" charset="0"/>
                      </a:endParaRPr>
                    </a:p>
                  </a:txBody>
                  <a:tcPr/>
                </a:tc>
              </a:tr>
              <a:tr h="945745">
                <a:tc>
                  <a:txBody>
                    <a:bodyPr/>
                    <a:lstStyle/>
                    <a:p>
                      <a:pPr>
                        <a:lnSpc>
                          <a:spcPct val="115000"/>
                        </a:lnSpc>
                        <a:spcAft>
                          <a:spcPts val="0"/>
                        </a:spcAft>
                      </a:pPr>
                      <a:r>
                        <a:rPr lang="lt-LT" sz="2000" kern="1200" dirty="0">
                          <a:solidFill>
                            <a:srgbClr val="212121"/>
                          </a:solidFill>
                          <a:effectLst/>
                          <a:latin typeface="Times New Roman" panose="02020603050405020304" pitchFamily="18" charset="0"/>
                          <a:ea typeface="Times New Roman"/>
                          <a:cs typeface="Times New Roman" panose="02020603050405020304" pitchFamily="18" charset="0"/>
                        </a:rPr>
                        <a:t>Mokinius skatinu džiaugtis savo ir kitų darbais, pasiekimais.</a:t>
                      </a:r>
                      <a:endParaRPr lang="lt-LT" sz="2000" dirty="0">
                        <a:effectLst/>
                        <a:latin typeface="Times New Roman" panose="02020603050405020304" pitchFamily="18" charset="0"/>
                        <a:ea typeface="Calibri"/>
                        <a:cs typeface="Times New Roman" panose="02020603050405020304" pitchFamily="18" charset="0"/>
                      </a:endParaRPr>
                    </a:p>
                  </a:txBody>
                  <a:tcPr/>
                </a:tc>
                <a:tc>
                  <a:txBody>
                    <a:bodyPr/>
                    <a:lstStyle/>
                    <a:p>
                      <a:pPr>
                        <a:lnSpc>
                          <a:spcPct val="115000"/>
                        </a:lnSpc>
                        <a:spcAft>
                          <a:spcPts val="0"/>
                        </a:spcAft>
                      </a:pPr>
                      <a:r>
                        <a:rPr lang="lt-LT" sz="2000" dirty="0" smtClean="0">
                          <a:effectLst/>
                          <a:latin typeface="Times New Roman" panose="02020603050405020304" pitchFamily="18" charset="0"/>
                          <a:ea typeface="Calibri"/>
                          <a:cs typeface="Times New Roman" panose="02020603050405020304" pitchFamily="18" charset="0"/>
                        </a:rPr>
                        <a:t>100</a:t>
                      </a:r>
                      <a:endParaRPr lang="lt-LT" sz="2000" dirty="0">
                        <a:effectLst/>
                        <a:latin typeface="Times New Roman" panose="02020603050405020304" pitchFamily="18" charset="0"/>
                        <a:ea typeface="Calibri"/>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a:t>
                      </a:r>
                      <a:endParaRPr lang="lt-LT" sz="2000" dirty="0">
                        <a:latin typeface="Times New Roman" panose="02020603050405020304" pitchFamily="18" charset="0"/>
                        <a:cs typeface="Times New Roman" panose="02020603050405020304" pitchFamily="18" charset="0"/>
                      </a:endParaRPr>
                    </a:p>
                  </a:txBody>
                  <a:tcPr/>
                </a:tc>
              </a:tr>
              <a:tr h="512040">
                <a:tc>
                  <a:txBody>
                    <a:bodyPr/>
                    <a:lstStyle/>
                    <a:p>
                      <a:pPr>
                        <a:lnSpc>
                          <a:spcPct val="115000"/>
                        </a:lnSpc>
                        <a:spcAft>
                          <a:spcPts val="0"/>
                        </a:spcAft>
                      </a:pPr>
                      <a:r>
                        <a:rPr lang="lt-LT" sz="2000" kern="1200" dirty="0">
                          <a:solidFill>
                            <a:srgbClr val="212121"/>
                          </a:solidFill>
                          <a:effectLst/>
                          <a:latin typeface="Times New Roman" panose="02020603050405020304" pitchFamily="18" charset="0"/>
                          <a:ea typeface="Times New Roman"/>
                          <a:cs typeface="Times New Roman" panose="02020603050405020304" pitchFamily="18" charset="0"/>
                        </a:rPr>
                        <a:t>Aš skatinu mokinius spręsti problemas.</a:t>
                      </a:r>
                      <a:endParaRPr lang="lt-LT" sz="2000" dirty="0">
                        <a:effectLst/>
                        <a:latin typeface="Times New Roman" panose="02020603050405020304" pitchFamily="18" charset="0"/>
                        <a:ea typeface="Calibri"/>
                        <a:cs typeface="Times New Roman" panose="02020603050405020304" pitchFamily="18" charset="0"/>
                      </a:endParaRPr>
                    </a:p>
                  </a:txBody>
                  <a:tcPr/>
                </a:tc>
                <a:tc>
                  <a:txBody>
                    <a:bodyPr/>
                    <a:lstStyle/>
                    <a:p>
                      <a:pPr>
                        <a:lnSpc>
                          <a:spcPct val="115000"/>
                        </a:lnSpc>
                        <a:spcAft>
                          <a:spcPts val="0"/>
                        </a:spcAft>
                      </a:pPr>
                      <a:r>
                        <a:rPr lang="lt-LT" sz="2000" dirty="0" smtClean="0">
                          <a:effectLst/>
                          <a:latin typeface="Times New Roman" panose="02020603050405020304" pitchFamily="18" charset="0"/>
                          <a:ea typeface="Calibri"/>
                          <a:cs typeface="Times New Roman" panose="02020603050405020304" pitchFamily="18" charset="0"/>
                        </a:rPr>
                        <a:t>100</a:t>
                      </a:r>
                      <a:endParaRPr lang="lt-LT" sz="2000" dirty="0">
                        <a:effectLst/>
                        <a:latin typeface="Times New Roman" panose="02020603050405020304" pitchFamily="18" charset="0"/>
                        <a:ea typeface="Calibri"/>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a:t>
                      </a:r>
                      <a:endParaRPr lang="lt-LT" sz="2000" dirty="0">
                        <a:latin typeface="Times New Roman" panose="02020603050405020304" pitchFamily="18" charset="0"/>
                        <a:cs typeface="Times New Roman" panose="02020603050405020304" pitchFamily="18" charset="0"/>
                      </a:endParaRPr>
                    </a:p>
                  </a:txBody>
                  <a:tcPr/>
                </a:tc>
              </a:tr>
              <a:tr h="945745">
                <a:tc>
                  <a:txBody>
                    <a:bodyPr/>
                    <a:lstStyle/>
                    <a:p>
                      <a:pPr>
                        <a:lnSpc>
                          <a:spcPct val="115000"/>
                        </a:lnSpc>
                        <a:spcAft>
                          <a:spcPts val="0"/>
                        </a:spcAft>
                      </a:pPr>
                      <a:r>
                        <a:rPr lang="lt-LT" sz="2000" kern="1200">
                          <a:solidFill>
                            <a:srgbClr val="212121"/>
                          </a:solidFill>
                          <a:effectLst/>
                          <a:latin typeface="Times New Roman" panose="02020603050405020304" pitchFamily="18" charset="0"/>
                          <a:ea typeface="Times New Roman"/>
                          <a:cs typeface="Times New Roman" panose="02020603050405020304" pitchFamily="18" charset="0"/>
                        </a:rPr>
                        <a:t>Mokykloje siekiame veiksmingų sprendimų.</a:t>
                      </a:r>
                      <a:endParaRPr lang="lt-LT" sz="2000">
                        <a:effectLst/>
                        <a:latin typeface="Times New Roman" panose="02020603050405020304" pitchFamily="18" charset="0"/>
                        <a:ea typeface="Calibri"/>
                        <a:cs typeface="Times New Roman" panose="02020603050405020304" pitchFamily="18" charset="0"/>
                      </a:endParaRPr>
                    </a:p>
                  </a:txBody>
                  <a:tcPr/>
                </a:tc>
                <a:tc>
                  <a:txBody>
                    <a:bodyPr/>
                    <a:lstStyle/>
                    <a:p>
                      <a:pPr>
                        <a:lnSpc>
                          <a:spcPct val="115000"/>
                        </a:lnSpc>
                        <a:spcAft>
                          <a:spcPts val="0"/>
                        </a:spcAft>
                      </a:pPr>
                      <a:r>
                        <a:rPr lang="lt-LT" sz="2000" dirty="0" smtClean="0">
                          <a:effectLst/>
                          <a:latin typeface="Times New Roman" panose="02020603050405020304" pitchFamily="18" charset="0"/>
                          <a:ea typeface="Calibri"/>
                          <a:cs typeface="Times New Roman" panose="02020603050405020304" pitchFamily="18" charset="0"/>
                        </a:rPr>
                        <a:t>100</a:t>
                      </a:r>
                      <a:endParaRPr lang="lt-LT" sz="2000" dirty="0">
                        <a:effectLst/>
                        <a:latin typeface="Times New Roman" panose="02020603050405020304" pitchFamily="18" charset="0"/>
                        <a:ea typeface="Calibri"/>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a:t>
                      </a:r>
                      <a:endParaRPr lang="lt-LT" sz="2000"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17231858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4638"/>
            <a:ext cx="8229600" cy="562074"/>
          </a:xfrm>
        </p:spPr>
        <p:txBody>
          <a:bodyPr>
            <a:normAutofit/>
          </a:bodyPr>
          <a:lstStyle/>
          <a:p>
            <a:r>
              <a:rPr lang="lt-LT" sz="2900" b="1" dirty="0" smtClean="0">
                <a:latin typeface="Times New Roman" panose="02020603050405020304" pitchFamily="18" charset="0"/>
                <a:cs typeface="Times New Roman" panose="02020603050405020304" pitchFamily="18" charset="0"/>
              </a:rPr>
              <a:t>Mokytojų aukščiausiai vertinami teiginiai (proc.)</a:t>
            </a:r>
            <a:endParaRPr lang="lt-LT" sz="2900" b="1" dirty="0">
              <a:latin typeface="Times New Roman" panose="02020603050405020304" pitchFamily="18" charset="0"/>
              <a:cs typeface="Times New Roman" panose="02020603050405020304" pitchFamily="18" charset="0"/>
            </a:endParaRP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3239353231"/>
              </p:ext>
            </p:extLst>
          </p:nvPr>
        </p:nvGraphicFramePr>
        <p:xfrm>
          <a:off x="457200" y="764704"/>
          <a:ext cx="8219256" cy="4959424"/>
        </p:xfrm>
        <a:graphic>
          <a:graphicData uri="http://schemas.openxmlformats.org/drawingml/2006/table">
            <a:tbl>
              <a:tblPr firstRow="1" bandRow="1">
                <a:tableStyleId>{5940675A-B579-460E-94D1-54222C63F5DA}</a:tableStyleId>
              </a:tblPr>
              <a:tblGrid>
                <a:gridCol w="4546848"/>
                <a:gridCol w="1872208"/>
                <a:gridCol w="1800200"/>
              </a:tblGrid>
              <a:tr h="1008112">
                <a:tc>
                  <a:txBody>
                    <a:bodyPr/>
                    <a:lstStyle/>
                    <a:p>
                      <a:r>
                        <a:rPr lang="lt-LT" sz="2000" b="1" dirty="0" smtClean="0">
                          <a:latin typeface="Times New Roman" panose="02020603050405020304" pitchFamily="18" charset="0"/>
                          <a:cs typeface="Times New Roman" panose="02020603050405020304" pitchFamily="18" charset="0"/>
                        </a:rPr>
                        <a:t>Teiginys </a:t>
                      </a:r>
                      <a:endParaRPr lang="lt-LT" sz="2000" b="1"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t-LT" sz="2000" b="1" dirty="0" smtClean="0">
                          <a:latin typeface="Times New Roman" panose="02020603050405020304" pitchFamily="18" charset="0"/>
                          <a:cs typeface="Times New Roman" panose="02020603050405020304" pitchFamily="18" charset="0"/>
                        </a:rPr>
                        <a:t>Visiškai</a:t>
                      </a:r>
                      <a:r>
                        <a:rPr lang="lt-LT" sz="2000" b="1" baseline="0" dirty="0" smtClean="0">
                          <a:latin typeface="Times New Roman" panose="02020603050405020304" pitchFamily="18" charset="0"/>
                          <a:cs typeface="Times New Roman" panose="02020603050405020304" pitchFamily="18" charset="0"/>
                        </a:rPr>
                        <a:t> s</a:t>
                      </a:r>
                      <a:r>
                        <a:rPr lang="lt-LT" sz="2000" b="1" dirty="0" smtClean="0">
                          <a:latin typeface="Times New Roman" panose="02020603050405020304" pitchFamily="18" charset="0"/>
                          <a:cs typeface="Times New Roman" panose="02020603050405020304" pitchFamily="18" charset="0"/>
                        </a:rPr>
                        <a:t>utinku/</a:t>
                      </a:r>
                      <a:r>
                        <a:rPr kumimoji="0" lang="lt-LT" sz="20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Ko gero, sutinku</a:t>
                      </a:r>
                    </a:p>
                  </a:txBody>
                  <a:tcPr/>
                </a:tc>
                <a:tc>
                  <a:txBody>
                    <a:bodyPr/>
                    <a:lstStyle/>
                    <a:p>
                      <a:r>
                        <a:rPr lang="lt-LT" sz="2000" b="1" dirty="0" smtClean="0">
                          <a:latin typeface="Times New Roman" panose="02020603050405020304" pitchFamily="18" charset="0"/>
                          <a:cs typeface="Times New Roman" panose="02020603050405020304" pitchFamily="18" charset="0"/>
                        </a:rPr>
                        <a:t>Visiškai nesutinku/ Ko gero nesutinku</a:t>
                      </a:r>
                      <a:endParaRPr lang="lt-LT" sz="2000" b="1" dirty="0">
                        <a:latin typeface="Times New Roman" panose="02020603050405020304" pitchFamily="18" charset="0"/>
                        <a:cs typeface="Times New Roman" panose="02020603050405020304" pitchFamily="18" charset="0"/>
                      </a:endParaRPr>
                    </a:p>
                  </a:txBody>
                  <a:tcPr/>
                </a:tc>
              </a:tr>
              <a:tr h="512040">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kumimoji="0" lang="lt-LT"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a:cs typeface="Times New Roman" panose="02020603050405020304" pitchFamily="18" charset="0"/>
                        </a:rPr>
                        <a:t>Mokykloje aš jaučiuosi gerai.</a:t>
                      </a:r>
                    </a:p>
                  </a:txBody>
                  <a:tcPr/>
                </a:tc>
                <a:tc>
                  <a:txBody>
                    <a:bodyPr/>
                    <a:lstStyle/>
                    <a:p>
                      <a:pPr>
                        <a:lnSpc>
                          <a:spcPct val="115000"/>
                        </a:lnSpc>
                        <a:spcAft>
                          <a:spcPts val="0"/>
                        </a:spcAft>
                      </a:pPr>
                      <a:r>
                        <a:rPr lang="lt-LT" sz="2000" kern="1200" dirty="0" smtClean="0">
                          <a:solidFill>
                            <a:srgbClr val="000000"/>
                          </a:solidFill>
                          <a:effectLst/>
                          <a:latin typeface="Times New Roman" panose="02020603050405020304" pitchFamily="18" charset="0"/>
                          <a:ea typeface="Calibri"/>
                          <a:cs typeface="Times New Roman" panose="02020603050405020304" pitchFamily="18" charset="0"/>
                        </a:rPr>
                        <a:t>100</a:t>
                      </a:r>
                      <a:endParaRPr lang="lt-LT" sz="2000" dirty="0">
                        <a:effectLst/>
                        <a:latin typeface="Times New Roman" panose="02020603050405020304" pitchFamily="18" charset="0"/>
                        <a:ea typeface="Calibri"/>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a:t>
                      </a:r>
                      <a:endParaRPr lang="lt-LT" sz="2000" dirty="0">
                        <a:latin typeface="Times New Roman" panose="02020603050405020304" pitchFamily="18" charset="0"/>
                        <a:cs typeface="Times New Roman" panose="02020603050405020304" pitchFamily="18" charset="0"/>
                      </a:endParaRPr>
                    </a:p>
                  </a:txBody>
                  <a:tcPr/>
                </a:tc>
              </a:tr>
              <a:tr h="856112">
                <a:tc>
                  <a:txBody>
                    <a:bodyPr/>
                    <a:lstStyle/>
                    <a:p>
                      <a:pPr>
                        <a:lnSpc>
                          <a:spcPct val="115000"/>
                        </a:lnSpc>
                        <a:spcAft>
                          <a:spcPts val="0"/>
                        </a:spcAft>
                      </a:pPr>
                      <a:r>
                        <a:rPr lang="lt-LT" sz="2000" b="0" i="0" dirty="0" smtClean="0">
                          <a:solidFill>
                            <a:srgbClr val="515151"/>
                          </a:solidFill>
                          <a:effectLst/>
                          <a:latin typeface="Times New Roman" panose="02020603050405020304" pitchFamily="18" charset="0"/>
                          <a:cs typeface="Times New Roman" panose="02020603050405020304" pitchFamily="18" charset="0"/>
                        </a:rPr>
                        <a:t>Mokykloje tarpusavio santykiai grindžiami pagarba ir pasitikėjimu.</a:t>
                      </a:r>
                      <a:endParaRPr lang="lt-LT" sz="2000" dirty="0">
                        <a:effectLst/>
                        <a:latin typeface="Times New Roman" panose="02020603050405020304" pitchFamily="18" charset="0"/>
                        <a:ea typeface="Calibri"/>
                        <a:cs typeface="Times New Roman" panose="02020603050405020304" pitchFamily="18" charset="0"/>
                      </a:endParaRPr>
                    </a:p>
                  </a:txBody>
                  <a:tcPr/>
                </a:tc>
                <a:tc>
                  <a:txBody>
                    <a:bodyPr/>
                    <a:lstStyle/>
                    <a:p>
                      <a:pPr>
                        <a:lnSpc>
                          <a:spcPct val="115000"/>
                        </a:lnSpc>
                        <a:spcAft>
                          <a:spcPts val="0"/>
                        </a:spcAft>
                      </a:pPr>
                      <a:r>
                        <a:rPr lang="lt-LT" sz="2000" kern="1200" dirty="0" smtClean="0">
                          <a:solidFill>
                            <a:srgbClr val="000000"/>
                          </a:solidFill>
                          <a:effectLst/>
                          <a:latin typeface="Times New Roman" panose="02020603050405020304" pitchFamily="18" charset="0"/>
                          <a:ea typeface="Calibri"/>
                          <a:cs typeface="Times New Roman" panose="02020603050405020304" pitchFamily="18" charset="0"/>
                        </a:rPr>
                        <a:t>100</a:t>
                      </a:r>
                      <a:endParaRPr lang="lt-LT" sz="2000" dirty="0">
                        <a:effectLst/>
                        <a:latin typeface="Times New Roman" panose="02020603050405020304" pitchFamily="18" charset="0"/>
                        <a:ea typeface="Calibri"/>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a:t>
                      </a:r>
                      <a:endParaRPr lang="lt-LT" sz="2000" dirty="0">
                        <a:latin typeface="Times New Roman" panose="02020603050405020304" pitchFamily="18" charset="0"/>
                        <a:cs typeface="Times New Roman" panose="02020603050405020304" pitchFamily="18" charset="0"/>
                      </a:endParaRPr>
                    </a:p>
                  </a:txBody>
                  <a:tcPr/>
                </a:tc>
              </a:tr>
              <a:tr h="494415">
                <a:tc>
                  <a:txBody>
                    <a:bodyPr/>
                    <a:lstStyle/>
                    <a:p>
                      <a:pPr>
                        <a:lnSpc>
                          <a:spcPct val="115000"/>
                        </a:lnSpc>
                        <a:spcAft>
                          <a:spcPts val="0"/>
                        </a:spcAft>
                      </a:pPr>
                      <a:r>
                        <a:rPr lang="fi-FI" sz="2000" b="0" i="0" dirty="0" smtClean="0">
                          <a:solidFill>
                            <a:srgbClr val="515151"/>
                          </a:solidFill>
                          <a:effectLst/>
                          <a:latin typeface="Times New Roman" panose="02020603050405020304" pitchFamily="18" charset="0"/>
                          <a:cs typeface="Times New Roman" panose="02020603050405020304" pitchFamily="18" charset="0"/>
                        </a:rPr>
                        <a:t>Mokiniai iš manęs sulaukia palaikymo.</a:t>
                      </a:r>
                      <a:endParaRPr lang="lt-LT" sz="2000" dirty="0">
                        <a:effectLst/>
                        <a:latin typeface="Times New Roman" panose="02020603050405020304" pitchFamily="18" charset="0"/>
                        <a:ea typeface="Calibri"/>
                        <a:cs typeface="Times New Roman" panose="02020603050405020304" pitchFamily="18" charset="0"/>
                      </a:endParaRPr>
                    </a:p>
                  </a:txBody>
                  <a:tcPr/>
                </a:tc>
                <a:tc>
                  <a:txBody>
                    <a:bodyPr/>
                    <a:lstStyle/>
                    <a:p>
                      <a:pPr>
                        <a:lnSpc>
                          <a:spcPct val="115000"/>
                        </a:lnSpc>
                        <a:spcAft>
                          <a:spcPts val="0"/>
                        </a:spcAft>
                      </a:pPr>
                      <a:r>
                        <a:rPr lang="lt-LT" sz="2000" dirty="0" smtClean="0">
                          <a:effectLst/>
                          <a:latin typeface="Times New Roman" panose="02020603050405020304" pitchFamily="18" charset="0"/>
                          <a:ea typeface="Calibri"/>
                          <a:cs typeface="Times New Roman" panose="02020603050405020304" pitchFamily="18" charset="0"/>
                        </a:rPr>
                        <a:t>100</a:t>
                      </a:r>
                      <a:endParaRPr lang="lt-LT" sz="2000" dirty="0">
                        <a:effectLst/>
                        <a:latin typeface="Times New Roman" panose="02020603050405020304" pitchFamily="18" charset="0"/>
                        <a:ea typeface="Calibri"/>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a:t>
                      </a:r>
                      <a:endParaRPr lang="lt-LT" sz="2000" dirty="0">
                        <a:latin typeface="Times New Roman" panose="02020603050405020304" pitchFamily="18" charset="0"/>
                        <a:cs typeface="Times New Roman" panose="02020603050405020304" pitchFamily="18" charset="0"/>
                      </a:endParaRPr>
                    </a:p>
                  </a:txBody>
                  <a:tcPr/>
                </a:tc>
              </a:tr>
              <a:tr h="512040">
                <a:tc>
                  <a:txBody>
                    <a:bodyPr/>
                    <a:lstStyle/>
                    <a:p>
                      <a:pPr>
                        <a:lnSpc>
                          <a:spcPct val="115000"/>
                        </a:lnSpc>
                        <a:spcAft>
                          <a:spcPts val="0"/>
                        </a:spcAft>
                      </a:pPr>
                      <a:r>
                        <a:rPr lang="lt-LT" sz="2000" b="0" i="0" dirty="0" smtClean="0">
                          <a:solidFill>
                            <a:srgbClr val="515151"/>
                          </a:solidFill>
                          <a:effectLst/>
                          <a:latin typeface="Times New Roman" panose="02020603050405020304" pitchFamily="18" charset="0"/>
                          <a:cs typeface="Times New Roman" panose="02020603050405020304" pitchFamily="18" charset="0"/>
                        </a:rPr>
                        <a:t>Mokiniai turi galimybę dalyvauti mokyklos būrelių (pvz., sporto, muzikos, teatro) veikloje.</a:t>
                      </a:r>
                      <a:endParaRPr lang="lt-LT" sz="2000" dirty="0">
                        <a:effectLst/>
                        <a:latin typeface="Times New Roman" panose="02020603050405020304" pitchFamily="18" charset="0"/>
                        <a:ea typeface="Calibri"/>
                        <a:cs typeface="Times New Roman" panose="02020603050405020304" pitchFamily="18" charset="0"/>
                      </a:endParaRPr>
                    </a:p>
                  </a:txBody>
                  <a:tcPr/>
                </a:tc>
                <a:tc>
                  <a:txBody>
                    <a:bodyPr/>
                    <a:lstStyle/>
                    <a:p>
                      <a:pPr>
                        <a:lnSpc>
                          <a:spcPct val="115000"/>
                        </a:lnSpc>
                        <a:spcAft>
                          <a:spcPts val="0"/>
                        </a:spcAft>
                      </a:pPr>
                      <a:r>
                        <a:rPr lang="lt-LT" sz="2000" dirty="0" smtClean="0">
                          <a:effectLst/>
                          <a:latin typeface="Times New Roman" panose="02020603050405020304" pitchFamily="18" charset="0"/>
                          <a:ea typeface="Calibri"/>
                          <a:cs typeface="Times New Roman" panose="02020603050405020304" pitchFamily="18" charset="0"/>
                        </a:rPr>
                        <a:t>100</a:t>
                      </a:r>
                      <a:endParaRPr lang="lt-LT" sz="2000" dirty="0">
                        <a:effectLst/>
                        <a:latin typeface="Times New Roman" panose="02020603050405020304" pitchFamily="18" charset="0"/>
                        <a:ea typeface="Calibri"/>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a:t>
                      </a:r>
                      <a:endParaRPr lang="lt-LT" sz="2000" dirty="0">
                        <a:latin typeface="Times New Roman" panose="02020603050405020304" pitchFamily="18" charset="0"/>
                        <a:cs typeface="Times New Roman" panose="02020603050405020304" pitchFamily="18" charset="0"/>
                      </a:endParaRPr>
                    </a:p>
                  </a:txBody>
                  <a:tcPr/>
                </a:tc>
              </a:tr>
              <a:tr h="945745">
                <a:tc>
                  <a:txBody>
                    <a:bodyPr/>
                    <a:lstStyle/>
                    <a:p>
                      <a:pPr>
                        <a:lnSpc>
                          <a:spcPct val="115000"/>
                        </a:lnSpc>
                        <a:spcAft>
                          <a:spcPts val="0"/>
                        </a:spcAft>
                      </a:pPr>
                      <a:r>
                        <a:rPr lang="lt-LT" sz="2000" b="0" i="0" dirty="0" smtClean="0">
                          <a:solidFill>
                            <a:srgbClr val="515151"/>
                          </a:solidFill>
                          <a:effectLst/>
                          <a:latin typeface="Times New Roman" panose="02020603050405020304" pitchFamily="18" charset="0"/>
                          <a:cs typeface="Times New Roman" panose="02020603050405020304" pitchFamily="18" charset="0"/>
                        </a:rPr>
                        <a:t>Klasės ir pamokos taisykles mes kuriame kartu su mokiniais.</a:t>
                      </a:r>
                      <a:endParaRPr lang="lt-LT" sz="2000" dirty="0">
                        <a:effectLst/>
                        <a:latin typeface="Times New Roman" panose="02020603050405020304" pitchFamily="18" charset="0"/>
                        <a:ea typeface="Calibri"/>
                        <a:cs typeface="Times New Roman" panose="02020603050405020304" pitchFamily="18" charset="0"/>
                      </a:endParaRPr>
                    </a:p>
                  </a:txBody>
                  <a:tcPr/>
                </a:tc>
                <a:tc>
                  <a:txBody>
                    <a:bodyPr/>
                    <a:lstStyle/>
                    <a:p>
                      <a:pPr>
                        <a:lnSpc>
                          <a:spcPct val="115000"/>
                        </a:lnSpc>
                        <a:spcAft>
                          <a:spcPts val="0"/>
                        </a:spcAft>
                      </a:pPr>
                      <a:r>
                        <a:rPr lang="lt-LT" sz="2000" dirty="0" smtClean="0">
                          <a:effectLst/>
                          <a:latin typeface="Times New Roman" panose="02020603050405020304" pitchFamily="18" charset="0"/>
                          <a:ea typeface="Calibri"/>
                          <a:cs typeface="Times New Roman" panose="02020603050405020304" pitchFamily="18" charset="0"/>
                        </a:rPr>
                        <a:t>100</a:t>
                      </a:r>
                      <a:endParaRPr lang="lt-LT" sz="2000" dirty="0">
                        <a:effectLst/>
                        <a:latin typeface="Times New Roman" panose="02020603050405020304" pitchFamily="18" charset="0"/>
                        <a:ea typeface="Calibri"/>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a:t>
                      </a:r>
                      <a:endParaRPr lang="lt-LT" sz="2000"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28748239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4638"/>
            <a:ext cx="8229600" cy="634082"/>
          </a:xfrm>
        </p:spPr>
        <p:txBody>
          <a:bodyPr>
            <a:normAutofit/>
          </a:bodyPr>
          <a:lstStyle/>
          <a:p>
            <a:r>
              <a:rPr lang="lt-LT" sz="2900" b="1" dirty="0" smtClean="0">
                <a:latin typeface="Times New Roman" panose="02020603050405020304" pitchFamily="18" charset="0"/>
                <a:cs typeface="Times New Roman" panose="02020603050405020304" pitchFamily="18" charset="0"/>
              </a:rPr>
              <a:t>Mokytojų žemiausiai vertinami teiginiai (proc.)</a:t>
            </a:r>
            <a:endParaRPr lang="lt-LT" sz="2900" b="1" dirty="0">
              <a:latin typeface="Times New Roman" panose="02020603050405020304" pitchFamily="18" charset="0"/>
              <a:cs typeface="Times New Roman" panose="02020603050405020304" pitchFamily="18" charset="0"/>
            </a:endParaRP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1956500291"/>
              </p:ext>
            </p:extLst>
          </p:nvPr>
        </p:nvGraphicFramePr>
        <p:xfrm>
          <a:off x="457200" y="792862"/>
          <a:ext cx="8219256" cy="6205856"/>
        </p:xfrm>
        <a:graphic>
          <a:graphicData uri="http://schemas.openxmlformats.org/drawingml/2006/table">
            <a:tbl>
              <a:tblPr firstRow="1" bandRow="1">
                <a:tableStyleId>{5940675A-B579-460E-94D1-54222C63F5DA}</a:tableStyleId>
              </a:tblPr>
              <a:tblGrid>
                <a:gridCol w="4618856"/>
                <a:gridCol w="1800200"/>
                <a:gridCol w="1800200"/>
              </a:tblGrid>
              <a:tr h="1008114">
                <a:tc>
                  <a:txBody>
                    <a:bodyPr/>
                    <a:lstStyle/>
                    <a:p>
                      <a:r>
                        <a:rPr lang="lt-LT" sz="1800" b="1" dirty="0" smtClean="0">
                          <a:latin typeface="Times New Roman" panose="02020603050405020304" pitchFamily="18" charset="0"/>
                          <a:cs typeface="Times New Roman" panose="02020603050405020304" pitchFamily="18" charset="0"/>
                        </a:rPr>
                        <a:t>Teiginys </a:t>
                      </a:r>
                      <a:endParaRPr lang="lt-LT" sz="1800" b="1"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t-LT" sz="1800" b="1" dirty="0" smtClean="0">
                          <a:latin typeface="Times New Roman" panose="02020603050405020304" pitchFamily="18" charset="0"/>
                          <a:cs typeface="Times New Roman" panose="02020603050405020304" pitchFamily="18" charset="0"/>
                        </a:rPr>
                        <a:t>Visiškai</a:t>
                      </a:r>
                      <a:r>
                        <a:rPr lang="lt-LT" sz="1800" b="1" baseline="0" dirty="0" smtClean="0">
                          <a:latin typeface="Times New Roman" panose="02020603050405020304" pitchFamily="18" charset="0"/>
                          <a:cs typeface="Times New Roman" panose="02020603050405020304" pitchFamily="18" charset="0"/>
                        </a:rPr>
                        <a:t> s</a:t>
                      </a:r>
                      <a:r>
                        <a:rPr lang="lt-LT" sz="1800" b="1" dirty="0" smtClean="0">
                          <a:latin typeface="Times New Roman" panose="02020603050405020304" pitchFamily="18" charset="0"/>
                          <a:cs typeface="Times New Roman" panose="02020603050405020304" pitchFamily="18" charset="0"/>
                        </a:rPr>
                        <a:t>utinku/</a:t>
                      </a:r>
                      <a:r>
                        <a:rPr kumimoji="0" lang="lt-LT" sz="18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Ko gero, sutinku</a:t>
                      </a:r>
                    </a:p>
                  </a:txBody>
                  <a:tcPr/>
                </a:tc>
                <a:tc>
                  <a:txBody>
                    <a:bodyPr/>
                    <a:lstStyle/>
                    <a:p>
                      <a:r>
                        <a:rPr lang="lt-LT" sz="1800" b="1" dirty="0" smtClean="0">
                          <a:latin typeface="Times New Roman" panose="02020603050405020304" pitchFamily="18" charset="0"/>
                          <a:cs typeface="Times New Roman" panose="02020603050405020304" pitchFamily="18" charset="0"/>
                        </a:rPr>
                        <a:t>Visiškai nesutinku/ Ko gero nesutinku</a:t>
                      </a:r>
                      <a:endParaRPr lang="lt-LT" sz="1800" b="1" dirty="0">
                        <a:latin typeface="Times New Roman" panose="02020603050405020304" pitchFamily="18" charset="0"/>
                        <a:cs typeface="Times New Roman" panose="02020603050405020304" pitchFamily="18" charset="0"/>
                      </a:endParaRPr>
                    </a:p>
                  </a:txBody>
                  <a:tcPr/>
                </a:tc>
              </a:tr>
              <a:tr h="792088">
                <a:tc>
                  <a:txBody>
                    <a:bodyPr/>
                    <a:lstStyle/>
                    <a:p>
                      <a:pPr>
                        <a:lnSpc>
                          <a:spcPct val="115000"/>
                        </a:lnSpc>
                        <a:spcAft>
                          <a:spcPts val="0"/>
                        </a:spcAft>
                      </a:pPr>
                      <a:r>
                        <a:rPr lang="lt-LT" sz="2000" kern="1200" dirty="0">
                          <a:solidFill>
                            <a:srgbClr val="212121"/>
                          </a:solidFill>
                          <a:effectLst/>
                          <a:latin typeface="Times New Roman" panose="02020603050405020304" pitchFamily="18" charset="0"/>
                          <a:ea typeface="Times New Roman"/>
                          <a:cs typeface="Times New Roman" panose="02020603050405020304" pitchFamily="18" charset="0"/>
                        </a:rPr>
                        <a:t>Gebu veiksmingai sudrausminti mokinius, jei prireikia.</a:t>
                      </a:r>
                      <a:endParaRPr lang="lt-LT" sz="2000" dirty="0">
                        <a:effectLst/>
                        <a:latin typeface="Times New Roman" panose="02020603050405020304" pitchFamily="18" charset="0"/>
                        <a:ea typeface="Calibri"/>
                        <a:cs typeface="Times New Roman" panose="02020603050405020304" pitchFamily="18" charset="0"/>
                      </a:endParaRPr>
                    </a:p>
                  </a:txBody>
                  <a:tcPr/>
                </a:tc>
                <a:tc>
                  <a:txBody>
                    <a:bodyPr/>
                    <a:lstStyle/>
                    <a:p>
                      <a:pPr>
                        <a:lnSpc>
                          <a:spcPct val="115000"/>
                        </a:lnSpc>
                        <a:spcAft>
                          <a:spcPts val="0"/>
                        </a:spcAft>
                      </a:pPr>
                      <a:r>
                        <a:rPr lang="lt-LT" sz="2000" kern="1200" dirty="0" smtClean="0">
                          <a:solidFill>
                            <a:srgbClr val="000000"/>
                          </a:solidFill>
                          <a:effectLst/>
                          <a:latin typeface="Times New Roman" panose="02020603050405020304" pitchFamily="18" charset="0"/>
                          <a:ea typeface="Times New Roman"/>
                          <a:cs typeface="Times New Roman" panose="02020603050405020304" pitchFamily="18" charset="0"/>
                        </a:rPr>
                        <a:t>82</a:t>
                      </a:r>
                      <a:endParaRPr lang="lt-LT" sz="2000" dirty="0">
                        <a:effectLst/>
                        <a:latin typeface="Times New Roman" panose="02020603050405020304" pitchFamily="18" charset="0"/>
                        <a:ea typeface="Calibri"/>
                        <a:cs typeface="Times New Roman" panose="02020603050405020304" pitchFamily="18" charset="0"/>
                      </a:endParaRPr>
                    </a:p>
                  </a:txBody>
                  <a:tcPr/>
                </a:tc>
                <a:tc>
                  <a:txBody>
                    <a:bodyPr/>
                    <a:lstStyle/>
                    <a:p>
                      <a:pPr>
                        <a:lnSpc>
                          <a:spcPct val="115000"/>
                        </a:lnSpc>
                        <a:spcAft>
                          <a:spcPts val="0"/>
                        </a:spcAft>
                      </a:pPr>
                      <a:r>
                        <a:rPr lang="lt-LT" sz="2000" kern="1200">
                          <a:solidFill>
                            <a:srgbClr val="000000"/>
                          </a:solidFill>
                          <a:effectLst/>
                          <a:latin typeface="Times New Roman" panose="02020603050405020304" pitchFamily="18" charset="0"/>
                          <a:ea typeface="Times New Roman"/>
                          <a:cs typeface="Times New Roman" panose="02020603050405020304" pitchFamily="18" charset="0"/>
                        </a:rPr>
                        <a:t>8</a:t>
                      </a:r>
                      <a:endParaRPr lang="lt-LT" sz="2000">
                        <a:effectLst/>
                        <a:latin typeface="Times New Roman" panose="02020603050405020304" pitchFamily="18" charset="0"/>
                        <a:ea typeface="Calibri"/>
                        <a:cs typeface="Times New Roman" panose="02020603050405020304" pitchFamily="18" charset="0"/>
                      </a:endParaRPr>
                    </a:p>
                  </a:txBody>
                  <a:tcPr/>
                </a:tc>
              </a:tr>
              <a:tr h="792088">
                <a:tc>
                  <a:txBody>
                    <a:bodyPr/>
                    <a:lstStyle/>
                    <a:p>
                      <a:pPr>
                        <a:lnSpc>
                          <a:spcPct val="115000"/>
                        </a:lnSpc>
                        <a:spcAft>
                          <a:spcPts val="0"/>
                        </a:spcAft>
                      </a:pPr>
                      <a:r>
                        <a:rPr lang="lt-LT" sz="2000" kern="1200" dirty="0">
                          <a:solidFill>
                            <a:srgbClr val="212121"/>
                          </a:solidFill>
                          <a:effectLst/>
                          <a:latin typeface="Times New Roman" panose="02020603050405020304" pitchFamily="18" charset="0"/>
                          <a:ea typeface="Times New Roman"/>
                          <a:cs typeface="Times New Roman" panose="02020603050405020304" pitchFamily="18" charset="0"/>
                        </a:rPr>
                        <a:t>Kiekvienas mokinys, mokydamasis mano dalyko, gali padaryti pažangą.</a:t>
                      </a:r>
                      <a:endParaRPr lang="lt-LT" sz="2000" dirty="0">
                        <a:effectLst/>
                        <a:latin typeface="Times New Roman" panose="02020603050405020304" pitchFamily="18" charset="0"/>
                        <a:ea typeface="Calibri"/>
                        <a:cs typeface="Times New Roman" panose="02020603050405020304" pitchFamily="18" charset="0"/>
                      </a:endParaRPr>
                    </a:p>
                  </a:txBody>
                  <a:tcPr/>
                </a:tc>
                <a:tc>
                  <a:txBody>
                    <a:bodyPr/>
                    <a:lstStyle/>
                    <a:p>
                      <a:pPr>
                        <a:lnSpc>
                          <a:spcPct val="115000"/>
                        </a:lnSpc>
                        <a:spcAft>
                          <a:spcPts val="0"/>
                        </a:spcAft>
                      </a:pPr>
                      <a:r>
                        <a:rPr lang="lt-LT" sz="2000" kern="1200" dirty="0">
                          <a:solidFill>
                            <a:srgbClr val="000000"/>
                          </a:solidFill>
                          <a:effectLst/>
                          <a:latin typeface="Times New Roman" panose="02020603050405020304" pitchFamily="18" charset="0"/>
                          <a:ea typeface="Times New Roman"/>
                          <a:cs typeface="Times New Roman" panose="02020603050405020304" pitchFamily="18" charset="0"/>
                        </a:rPr>
                        <a:t>96</a:t>
                      </a:r>
                      <a:endParaRPr lang="lt-LT" sz="2000" dirty="0">
                        <a:effectLst/>
                        <a:latin typeface="Times New Roman" panose="02020603050405020304" pitchFamily="18" charset="0"/>
                        <a:ea typeface="Calibri"/>
                        <a:cs typeface="Times New Roman" panose="02020603050405020304" pitchFamily="18" charset="0"/>
                      </a:endParaRPr>
                    </a:p>
                  </a:txBody>
                  <a:tcPr/>
                </a:tc>
                <a:tc>
                  <a:txBody>
                    <a:bodyPr/>
                    <a:lstStyle/>
                    <a:p>
                      <a:pPr>
                        <a:lnSpc>
                          <a:spcPct val="115000"/>
                        </a:lnSpc>
                        <a:spcAft>
                          <a:spcPts val="0"/>
                        </a:spcAft>
                      </a:pPr>
                      <a:r>
                        <a:rPr lang="lt-LT" sz="2000" kern="1200" dirty="0">
                          <a:solidFill>
                            <a:srgbClr val="000000"/>
                          </a:solidFill>
                          <a:effectLst/>
                          <a:latin typeface="Times New Roman" panose="02020603050405020304" pitchFamily="18" charset="0"/>
                          <a:ea typeface="Times New Roman"/>
                          <a:cs typeface="Times New Roman" panose="02020603050405020304" pitchFamily="18" charset="0"/>
                        </a:rPr>
                        <a:t>4</a:t>
                      </a:r>
                      <a:endParaRPr lang="lt-LT" sz="2000" dirty="0">
                        <a:effectLst/>
                        <a:latin typeface="Times New Roman" panose="02020603050405020304" pitchFamily="18" charset="0"/>
                        <a:ea typeface="Calibri"/>
                        <a:cs typeface="Times New Roman" panose="02020603050405020304" pitchFamily="18" charset="0"/>
                      </a:endParaRPr>
                    </a:p>
                  </a:txBody>
                  <a:tcPr/>
                </a:tc>
              </a:tr>
              <a:tr h="720080">
                <a:tc>
                  <a:txBody>
                    <a:bodyPr/>
                    <a:lstStyle/>
                    <a:p>
                      <a:pPr>
                        <a:lnSpc>
                          <a:spcPct val="115000"/>
                        </a:lnSpc>
                        <a:spcAft>
                          <a:spcPts val="0"/>
                        </a:spcAft>
                      </a:pPr>
                      <a:r>
                        <a:rPr lang="lt-LT" sz="2000" kern="1200" dirty="0">
                          <a:solidFill>
                            <a:srgbClr val="212121"/>
                          </a:solidFill>
                          <a:effectLst/>
                          <a:latin typeface="Times New Roman" panose="02020603050405020304" pitchFamily="18" charset="0"/>
                          <a:ea typeface="Times New Roman"/>
                          <a:cs typeface="Times New Roman" panose="02020603050405020304" pitchFamily="18" charset="0"/>
                        </a:rPr>
                        <a:t>Probleminius atvejus sprendžiame kartu su kitais kolegomis.</a:t>
                      </a:r>
                      <a:endParaRPr lang="lt-LT" sz="2000" dirty="0">
                        <a:effectLst/>
                        <a:latin typeface="Times New Roman" panose="02020603050405020304" pitchFamily="18" charset="0"/>
                        <a:ea typeface="Calibri"/>
                        <a:cs typeface="Times New Roman" panose="02020603050405020304" pitchFamily="18" charset="0"/>
                      </a:endParaRPr>
                    </a:p>
                  </a:txBody>
                  <a:tcPr/>
                </a:tc>
                <a:tc>
                  <a:txBody>
                    <a:bodyPr/>
                    <a:lstStyle/>
                    <a:p>
                      <a:pPr>
                        <a:lnSpc>
                          <a:spcPct val="115000"/>
                        </a:lnSpc>
                        <a:spcAft>
                          <a:spcPts val="0"/>
                        </a:spcAft>
                      </a:pPr>
                      <a:r>
                        <a:rPr lang="lt-LT" sz="2000" kern="1200" dirty="0">
                          <a:solidFill>
                            <a:srgbClr val="000000"/>
                          </a:solidFill>
                          <a:effectLst/>
                          <a:latin typeface="Times New Roman" panose="02020603050405020304" pitchFamily="18" charset="0"/>
                          <a:ea typeface="Times New Roman"/>
                          <a:cs typeface="Times New Roman" panose="02020603050405020304" pitchFamily="18" charset="0"/>
                        </a:rPr>
                        <a:t>96</a:t>
                      </a:r>
                      <a:endParaRPr lang="lt-LT" sz="2000" dirty="0">
                        <a:effectLst/>
                        <a:latin typeface="Times New Roman" panose="02020603050405020304" pitchFamily="18" charset="0"/>
                        <a:ea typeface="Calibri"/>
                        <a:cs typeface="Times New Roman" panose="02020603050405020304" pitchFamily="18" charset="0"/>
                      </a:endParaRPr>
                    </a:p>
                  </a:txBody>
                  <a:tcPr/>
                </a:tc>
                <a:tc>
                  <a:txBody>
                    <a:bodyPr/>
                    <a:lstStyle/>
                    <a:p>
                      <a:pPr>
                        <a:lnSpc>
                          <a:spcPct val="115000"/>
                        </a:lnSpc>
                        <a:spcAft>
                          <a:spcPts val="0"/>
                        </a:spcAft>
                      </a:pPr>
                      <a:r>
                        <a:rPr lang="lt-LT" sz="2000" kern="1200" dirty="0">
                          <a:solidFill>
                            <a:srgbClr val="000000"/>
                          </a:solidFill>
                          <a:effectLst/>
                          <a:latin typeface="Times New Roman" panose="02020603050405020304" pitchFamily="18" charset="0"/>
                          <a:ea typeface="Times New Roman"/>
                          <a:cs typeface="Times New Roman" panose="02020603050405020304" pitchFamily="18" charset="0"/>
                        </a:rPr>
                        <a:t>4</a:t>
                      </a:r>
                      <a:endParaRPr lang="lt-LT" sz="2000" dirty="0">
                        <a:effectLst/>
                        <a:latin typeface="Times New Roman" panose="02020603050405020304" pitchFamily="18" charset="0"/>
                        <a:ea typeface="Calibri"/>
                        <a:cs typeface="Times New Roman" panose="02020603050405020304" pitchFamily="18" charset="0"/>
                      </a:endParaRPr>
                    </a:p>
                  </a:txBody>
                  <a:tcPr/>
                </a:tc>
              </a:tr>
              <a:tr h="514840">
                <a:tc>
                  <a:txBody>
                    <a:bodyPr/>
                    <a:lstStyle/>
                    <a:p>
                      <a:pPr>
                        <a:lnSpc>
                          <a:spcPct val="115000"/>
                        </a:lnSpc>
                        <a:spcAft>
                          <a:spcPts val="0"/>
                        </a:spcAft>
                      </a:pPr>
                      <a:r>
                        <a:rPr lang="lt-LT" sz="2000" kern="1200">
                          <a:solidFill>
                            <a:srgbClr val="212121"/>
                          </a:solidFill>
                          <a:effectLst/>
                          <a:latin typeface="Times New Roman" panose="02020603050405020304" pitchFamily="18" charset="0"/>
                          <a:ea typeface="Times New Roman"/>
                          <a:cs typeface="Times New Roman" panose="02020603050405020304" pitchFamily="18" charset="0"/>
                        </a:rPr>
                        <a:t>Atmosfera klasėse yra gera, pozityvi.</a:t>
                      </a:r>
                      <a:endParaRPr lang="lt-LT" sz="2000">
                        <a:effectLst/>
                        <a:latin typeface="Times New Roman" panose="02020603050405020304" pitchFamily="18" charset="0"/>
                        <a:ea typeface="Calibri"/>
                        <a:cs typeface="Times New Roman" panose="02020603050405020304" pitchFamily="18" charset="0"/>
                      </a:endParaRPr>
                    </a:p>
                  </a:txBody>
                  <a:tcPr/>
                </a:tc>
                <a:tc>
                  <a:txBody>
                    <a:bodyPr/>
                    <a:lstStyle/>
                    <a:p>
                      <a:pPr>
                        <a:lnSpc>
                          <a:spcPct val="115000"/>
                        </a:lnSpc>
                        <a:spcAft>
                          <a:spcPts val="0"/>
                        </a:spcAft>
                      </a:pPr>
                      <a:r>
                        <a:rPr lang="lt-LT" sz="2000" kern="1200" dirty="0" smtClean="0">
                          <a:solidFill>
                            <a:srgbClr val="000000"/>
                          </a:solidFill>
                          <a:effectLst/>
                          <a:latin typeface="Times New Roman" panose="02020603050405020304" pitchFamily="18" charset="0"/>
                          <a:ea typeface="Calibri"/>
                          <a:cs typeface="Times New Roman" panose="02020603050405020304" pitchFamily="18" charset="0"/>
                        </a:rPr>
                        <a:t>92</a:t>
                      </a:r>
                      <a:endParaRPr lang="lt-LT" sz="2000" dirty="0">
                        <a:effectLst/>
                        <a:latin typeface="Times New Roman" panose="02020603050405020304" pitchFamily="18" charset="0"/>
                        <a:ea typeface="Calibri"/>
                        <a:cs typeface="Times New Roman" panose="02020603050405020304" pitchFamily="18" charset="0"/>
                      </a:endParaRPr>
                    </a:p>
                  </a:txBody>
                  <a:tcPr/>
                </a:tc>
                <a:tc>
                  <a:txBody>
                    <a:bodyPr/>
                    <a:lstStyle/>
                    <a:p>
                      <a:pPr>
                        <a:lnSpc>
                          <a:spcPct val="115000"/>
                        </a:lnSpc>
                        <a:spcAft>
                          <a:spcPts val="0"/>
                        </a:spcAft>
                      </a:pPr>
                      <a:r>
                        <a:rPr lang="lt-LT" sz="2000" kern="1200" dirty="0" smtClean="0">
                          <a:solidFill>
                            <a:srgbClr val="000000"/>
                          </a:solidFill>
                          <a:effectLst/>
                          <a:latin typeface="Times New Roman" panose="02020603050405020304" pitchFamily="18" charset="0"/>
                          <a:ea typeface="Calibri"/>
                          <a:cs typeface="Times New Roman" panose="02020603050405020304" pitchFamily="18" charset="0"/>
                        </a:rPr>
                        <a:t>8</a:t>
                      </a:r>
                      <a:endParaRPr lang="lt-LT" sz="2000" dirty="0">
                        <a:effectLst/>
                        <a:latin typeface="Times New Roman" panose="02020603050405020304" pitchFamily="18" charset="0"/>
                        <a:ea typeface="Calibri"/>
                        <a:cs typeface="Times New Roman" panose="02020603050405020304" pitchFamily="18" charset="0"/>
                      </a:endParaRPr>
                    </a:p>
                  </a:txBody>
                  <a:tcPr/>
                </a:tc>
              </a:tr>
              <a:tr h="737034">
                <a:tc>
                  <a:txBody>
                    <a:bodyPr/>
                    <a:lstStyle/>
                    <a:p>
                      <a:pPr>
                        <a:lnSpc>
                          <a:spcPct val="115000"/>
                        </a:lnSpc>
                        <a:spcAft>
                          <a:spcPts val="0"/>
                        </a:spcAft>
                      </a:pPr>
                      <a:r>
                        <a:rPr lang="lt-LT" sz="2000" kern="1200">
                          <a:solidFill>
                            <a:srgbClr val="212121"/>
                          </a:solidFill>
                          <a:effectLst/>
                          <a:latin typeface="Times New Roman" panose="02020603050405020304" pitchFamily="18" charset="0"/>
                          <a:ea typeface="Times New Roman"/>
                          <a:cs typeface="Times New Roman" panose="02020603050405020304" pitchFamily="18" charset="0"/>
                        </a:rPr>
                        <a:t>Bendravimas tarp mokytojų grindžiamas pagarba ir partneryste.</a:t>
                      </a:r>
                      <a:endParaRPr lang="lt-LT" sz="2000">
                        <a:effectLst/>
                        <a:latin typeface="Times New Roman" panose="02020603050405020304" pitchFamily="18" charset="0"/>
                        <a:ea typeface="Calibri"/>
                        <a:cs typeface="Times New Roman" panose="02020603050405020304" pitchFamily="18" charset="0"/>
                      </a:endParaRPr>
                    </a:p>
                  </a:txBody>
                  <a:tcPr/>
                </a:tc>
                <a:tc>
                  <a:txBody>
                    <a:bodyPr/>
                    <a:lstStyle/>
                    <a:p>
                      <a:pPr>
                        <a:lnSpc>
                          <a:spcPct val="115000"/>
                        </a:lnSpc>
                        <a:spcAft>
                          <a:spcPts val="0"/>
                        </a:spcAft>
                      </a:pPr>
                      <a:r>
                        <a:rPr lang="lt-LT" sz="2000" kern="1200" dirty="0" smtClean="0">
                          <a:solidFill>
                            <a:srgbClr val="000000"/>
                          </a:solidFill>
                          <a:effectLst/>
                          <a:latin typeface="Times New Roman" panose="02020603050405020304" pitchFamily="18" charset="0"/>
                          <a:ea typeface="Times New Roman"/>
                          <a:cs typeface="Times New Roman" panose="02020603050405020304" pitchFamily="18" charset="0"/>
                        </a:rPr>
                        <a:t>96</a:t>
                      </a:r>
                      <a:endParaRPr lang="lt-LT" sz="2000" dirty="0">
                        <a:effectLst/>
                        <a:latin typeface="Times New Roman" panose="02020603050405020304" pitchFamily="18" charset="0"/>
                        <a:ea typeface="Calibri"/>
                        <a:cs typeface="Times New Roman" panose="02020603050405020304" pitchFamily="18" charset="0"/>
                      </a:endParaRPr>
                    </a:p>
                  </a:txBody>
                  <a:tcPr/>
                </a:tc>
                <a:tc>
                  <a:txBody>
                    <a:bodyPr/>
                    <a:lstStyle/>
                    <a:p>
                      <a:pPr>
                        <a:lnSpc>
                          <a:spcPct val="115000"/>
                        </a:lnSpc>
                        <a:spcAft>
                          <a:spcPts val="0"/>
                        </a:spcAft>
                      </a:pPr>
                      <a:r>
                        <a:rPr lang="lt-LT" sz="2000" kern="1200" dirty="0">
                          <a:solidFill>
                            <a:srgbClr val="000000"/>
                          </a:solidFill>
                          <a:effectLst/>
                          <a:latin typeface="Times New Roman" panose="02020603050405020304" pitchFamily="18" charset="0"/>
                          <a:ea typeface="Times New Roman"/>
                          <a:cs typeface="Times New Roman" panose="02020603050405020304" pitchFamily="18" charset="0"/>
                        </a:rPr>
                        <a:t>4</a:t>
                      </a:r>
                      <a:endParaRPr lang="lt-LT" sz="2000" dirty="0">
                        <a:effectLst/>
                        <a:latin typeface="Times New Roman" panose="02020603050405020304" pitchFamily="18" charset="0"/>
                        <a:ea typeface="Calibri"/>
                        <a:cs typeface="Times New Roman" panose="02020603050405020304" pitchFamily="18" charset="0"/>
                      </a:endParaRPr>
                    </a:p>
                  </a:txBody>
                  <a:tcPr/>
                </a:tc>
              </a:tr>
              <a:tr h="692764">
                <a:tc>
                  <a:txBody>
                    <a:bodyPr/>
                    <a:lstStyle/>
                    <a:p>
                      <a:pPr>
                        <a:lnSpc>
                          <a:spcPct val="115000"/>
                        </a:lnSpc>
                        <a:spcAft>
                          <a:spcPts val="0"/>
                        </a:spcAft>
                      </a:pPr>
                      <a:r>
                        <a:rPr lang="lt-LT" sz="2000" kern="1200">
                          <a:solidFill>
                            <a:srgbClr val="212121"/>
                          </a:solidFill>
                          <a:effectLst/>
                          <a:latin typeface="Times New Roman" panose="02020603050405020304" pitchFamily="18" charset="0"/>
                          <a:ea typeface="Times New Roman"/>
                          <a:cs typeface="Times New Roman" panose="02020603050405020304" pitchFamily="18" charset="0"/>
                        </a:rPr>
                        <a:t>Aš prisidedu prie mokyklos mikroklimato gerinimo.</a:t>
                      </a:r>
                      <a:endParaRPr lang="lt-LT" sz="2000">
                        <a:effectLst/>
                        <a:latin typeface="Times New Roman" panose="02020603050405020304" pitchFamily="18" charset="0"/>
                        <a:ea typeface="Calibri"/>
                        <a:cs typeface="Times New Roman" panose="02020603050405020304" pitchFamily="18" charset="0"/>
                      </a:endParaRPr>
                    </a:p>
                  </a:txBody>
                  <a:tcPr/>
                </a:tc>
                <a:tc>
                  <a:txBody>
                    <a:bodyPr/>
                    <a:lstStyle/>
                    <a:p>
                      <a:pPr>
                        <a:lnSpc>
                          <a:spcPct val="115000"/>
                        </a:lnSpc>
                        <a:spcAft>
                          <a:spcPts val="0"/>
                        </a:spcAft>
                      </a:pPr>
                      <a:r>
                        <a:rPr lang="lt-LT" sz="2000" kern="1200" dirty="0">
                          <a:solidFill>
                            <a:srgbClr val="000000"/>
                          </a:solidFill>
                          <a:effectLst/>
                          <a:latin typeface="Times New Roman" panose="02020603050405020304" pitchFamily="18" charset="0"/>
                          <a:ea typeface="Times New Roman"/>
                          <a:cs typeface="Times New Roman" panose="02020603050405020304" pitchFamily="18" charset="0"/>
                        </a:rPr>
                        <a:t>96</a:t>
                      </a:r>
                      <a:endParaRPr lang="lt-LT" sz="2000" dirty="0">
                        <a:effectLst/>
                        <a:latin typeface="Times New Roman" panose="02020603050405020304" pitchFamily="18" charset="0"/>
                        <a:ea typeface="Calibri"/>
                        <a:cs typeface="Times New Roman" panose="02020603050405020304" pitchFamily="18" charset="0"/>
                      </a:endParaRPr>
                    </a:p>
                  </a:txBody>
                  <a:tcPr/>
                </a:tc>
                <a:tc>
                  <a:txBody>
                    <a:bodyPr/>
                    <a:lstStyle/>
                    <a:p>
                      <a:pPr>
                        <a:lnSpc>
                          <a:spcPct val="115000"/>
                        </a:lnSpc>
                        <a:spcAft>
                          <a:spcPts val="0"/>
                        </a:spcAft>
                      </a:pPr>
                      <a:r>
                        <a:rPr lang="lt-LT" sz="2000" kern="1200" dirty="0">
                          <a:solidFill>
                            <a:srgbClr val="000000"/>
                          </a:solidFill>
                          <a:effectLst/>
                          <a:latin typeface="Times New Roman" panose="02020603050405020304" pitchFamily="18" charset="0"/>
                          <a:ea typeface="Times New Roman"/>
                          <a:cs typeface="Times New Roman" panose="02020603050405020304" pitchFamily="18" charset="0"/>
                        </a:rPr>
                        <a:t>4</a:t>
                      </a:r>
                      <a:endParaRPr lang="lt-LT" sz="2000" dirty="0">
                        <a:effectLst/>
                        <a:latin typeface="Times New Roman" panose="02020603050405020304" pitchFamily="18" charset="0"/>
                        <a:ea typeface="Calibri"/>
                        <a:cs typeface="Times New Roman" panose="02020603050405020304" pitchFamily="18" charset="0"/>
                      </a:endParaRPr>
                    </a:p>
                  </a:txBody>
                  <a:tcPr/>
                </a:tc>
              </a:tr>
              <a:tr h="720502">
                <a:tc>
                  <a:txBody>
                    <a:bodyPr/>
                    <a:lstStyle/>
                    <a:p>
                      <a:pPr>
                        <a:lnSpc>
                          <a:spcPct val="115000"/>
                        </a:lnSpc>
                        <a:spcAft>
                          <a:spcPts val="0"/>
                        </a:spcAft>
                      </a:pPr>
                      <a:r>
                        <a:rPr lang="lt-LT" sz="1800" kern="1200">
                          <a:solidFill>
                            <a:srgbClr val="212121"/>
                          </a:solidFill>
                          <a:effectLst/>
                          <a:latin typeface="Times New Roman" panose="02020603050405020304" pitchFamily="18" charset="0"/>
                          <a:ea typeface="Times New Roman"/>
                          <a:cs typeface="Times New Roman" panose="02020603050405020304" pitchFamily="18" charset="0"/>
                        </a:rPr>
                        <a:t>Mokinių savivaldos atstovai tinkamai atstovauja mokinių nuomonę.</a:t>
                      </a:r>
                      <a:endParaRPr lang="lt-LT" sz="1800">
                        <a:effectLst/>
                        <a:latin typeface="Times New Roman" panose="02020603050405020304" pitchFamily="18" charset="0"/>
                        <a:ea typeface="Calibri"/>
                        <a:cs typeface="Times New Roman" panose="02020603050405020304" pitchFamily="18" charset="0"/>
                      </a:endParaRPr>
                    </a:p>
                  </a:txBody>
                  <a:tcPr/>
                </a:tc>
                <a:tc>
                  <a:txBody>
                    <a:bodyPr/>
                    <a:lstStyle/>
                    <a:p>
                      <a:pPr>
                        <a:lnSpc>
                          <a:spcPct val="115000"/>
                        </a:lnSpc>
                        <a:spcAft>
                          <a:spcPts val="0"/>
                        </a:spcAft>
                      </a:pPr>
                      <a:r>
                        <a:rPr lang="lt-LT" sz="1800" kern="1200" dirty="0">
                          <a:solidFill>
                            <a:srgbClr val="000000"/>
                          </a:solidFill>
                          <a:effectLst/>
                          <a:latin typeface="Times New Roman" panose="02020603050405020304" pitchFamily="18" charset="0"/>
                          <a:ea typeface="Times New Roman"/>
                          <a:cs typeface="Times New Roman" panose="02020603050405020304" pitchFamily="18" charset="0"/>
                        </a:rPr>
                        <a:t>80</a:t>
                      </a:r>
                      <a:endParaRPr lang="lt-LT" sz="1800" dirty="0">
                        <a:effectLst/>
                        <a:latin typeface="Times New Roman" panose="02020603050405020304" pitchFamily="18" charset="0"/>
                        <a:ea typeface="Calibri"/>
                        <a:cs typeface="Times New Roman" panose="02020603050405020304" pitchFamily="18" charset="0"/>
                      </a:endParaRPr>
                    </a:p>
                  </a:txBody>
                  <a:tcPr/>
                </a:tc>
                <a:tc>
                  <a:txBody>
                    <a:bodyPr/>
                    <a:lstStyle/>
                    <a:p>
                      <a:pPr>
                        <a:lnSpc>
                          <a:spcPct val="115000"/>
                        </a:lnSpc>
                        <a:spcAft>
                          <a:spcPts val="0"/>
                        </a:spcAft>
                      </a:pPr>
                      <a:r>
                        <a:rPr lang="lt-LT" sz="1800" dirty="0" smtClean="0">
                          <a:effectLst/>
                          <a:latin typeface="Times New Roman" panose="02020603050405020304" pitchFamily="18" charset="0"/>
                          <a:ea typeface="Calibri"/>
                          <a:cs typeface="Times New Roman" panose="02020603050405020304" pitchFamily="18" charset="0"/>
                        </a:rPr>
                        <a:t>16</a:t>
                      </a:r>
                      <a:endParaRPr lang="lt-LT" sz="1800" dirty="0">
                        <a:effectLst/>
                        <a:latin typeface="Times New Roman" panose="02020603050405020304" pitchFamily="18" charset="0"/>
                        <a:ea typeface="Calibri"/>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7464993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z="3200" b="1" dirty="0" smtClean="0">
                <a:solidFill>
                  <a:srgbClr val="323130"/>
                </a:solidFill>
                <a:latin typeface="Times New Roman" panose="02020603050405020304" pitchFamily="18" charset="0"/>
                <a:cs typeface="Times New Roman" panose="02020603050405020304" pitchFamily="18" charset="0"/>
              </a:rPr>
              <a:t>Mokytojų</a:t>
            </a:r>
            <a:r>
              <a:rPr lang="lt-LT" sz="3200" b="1" i="0" dirty="0" smtClean="0">
                <a:solidFill>
                  <a:srgbClr val="323130"/>
                </a:solidFill>
                <a:effectLst/>
                <a:latin typeface="Times New Roman" panose="02020603050405020304" pitchFamily="18" charset="0"/>
                <a:cs typeface="Times New Roman" panose="02020603050405020304" pitchFamily="18" charset="0"/>
              </a:rPr>
              <a:t> dalyvavimas mokyklos gyvenime</a:t>
            </a:r>
            <a:endParaRPr lang="lt-LT" sz="3200" b="1" dirty="0">
              <a:latin typeface="Times New Roman" panose="02020603050405020304" pitchFamily="18" charset="0"/>
              <a:cs typeface="Times New Roman" panose="02020603050405020304" pitchFamily="18" charset="0"/>
            </a:endParaRPr>
          </a:p>
        </p:txBody>
      </p:sp>
      <p:sp>
        <p:nvSpPr>
          <p:cNvPr id="3" name="Turinio vietos rezervavimo ženklas 2"/>
          <p:cNvSpPr>
            <a:spLocks noGrp="1"/>
          </p:cNvSpPr>
          <p:nvPr>
            <p:ph idx="1"/>
          </p:nvPr>
        </p:nvSpPr>
        <p:spPr/>
        <p:txBody>
          <a:bodyPr/>
          <a:lstStyle/>
          <a:p>
            <a:r>
              <a:rPr lang="lt-LT" dirty="0" smtClean="0">
                <a:latin typeface="Times New Roman" panose="02020603050405020304" pitchFamily="18" charset="0"/>
                <a:cs typeface="Times New Roman" panose="02020603050405020304" pitchFamily="18" charset="0"/>
              </a:rPr>
              <a:t>Man labai rūpi mokyklos gyvenimas, esu labai aktyvus pedagoginės bendruomenės narys	- 14	</a:t>
            </a:r>
          </a:p>
          <a:p>
            <a:r>
              <a:rPr lang="lt-LT" dirty="0" smtClean="0">
                <a:latin typeface="Times New Roman" panose="02020603050405020304" pitchFamily="18" charset="0"/>
                <a:cs typeface="Times New Roman" panose="02020603050405020304" pitchFamily="18" charset="0"/>
              </a:rPr>
              <a:t>Man rūpi mokyklos gyvenimas, tačiau nesu labai aktyvus pedagoginės bendruomenės narys - 11	</a:t>
            </a:r>
          </a:p>
          <a:p>
            <a:r>
              <a:rPr lang="lt-LT" dirty="0" smtClean="0">
                <a:latin typeface="Times New Roman" panose="02020603050405020304" pitchFamily="18" charset="0"/>
                <a:cs typeface="Times New Roman" panose="02020603050405020304" pitchFamily="18" charset="0"/>
              </a:rPr>
              <a:t> Kartais domiuosi tuo, kas vyksta mokykloje, man svarbiausia – pravesti pamokas - 0</a:t>
            </a:r>
            <a:r>
              <a:rPr lang="lt-LT" dirty="0" smtClean="0"/>
              <a:t>	</a:t>
            </a:r>
          </a:p>
          <a:p>
            <a:endParaRPr lang="lt-LT" dirty="0"/>
          </a:p>
        </p:txBody>
      </p:sp>
    </p:spTree>
    <p:extLst>
      <p:ext uri="{BB962C8B-B14F-4D97-AF65-F5344CB8AC3E}">
        <p14:creationId xmlns:p14="http://schemas.microsoft.com/office/powerpoint/2010/main" val="5267872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4638"/>
            <a:ext cx="8229600" cy="562074"/>
          </a:xfrm>
        </p:spPr>
        <p:txBody>
          <a:bodyPr>
            <a:normAutofit/>
          </a:bodyPr>
          <a:lstStyle/>
          <a:p>
            <a:r>
              <a:rPr lang="lt-LT" sz="2800" b="1" dirty="0" smtClean="0">
                <a:latin typeface="Times New Roman" panose="02020603050405020304" pitchFamily="18" charset="0"/>
                <a:cs typeface="Times New Roman" panose="02020603050405020304" pitchFamily="18" charset="0"/>
              </a:rPr>
              <a:t>Mokinių aukščiausiai vertinami teiginiai (proc.)</a:t>
            </a:r>
            <a:endParaRPr lang="lt-LT" sz="2800" b="1" dirty="0">
              <a:latin typeface="Times New Roman" panose="02020603050405020304" pitchFamily="18" charset="0"/>
              <a:cs typeface="Times New Roman" panose="02020603050405020304" pitchFamily="18" charset="0"/>
            </a:endParaRP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1841890099"/>
              </p:ext>
            </p:extLst>
          </p:nvPr>
        </p:nvGraphicFramePr>
        <p:xfrm>
          <a:off x="467544" y="908720"/>
          <a:ext cx="8147249" cy="5364626"/>
        </p:xfrm>
        <a:graphic>
          <a:graphicData uri="http://schemas.openxmlformats.org/drawingml/2006/table">
            <a:tbl>
              <a:tblPr firstRow="1" bandRow="1">
                <a:tableStyleId>{5940675A-B579-460E-94D1-54222C63F5DA}</a:tableStyleId>
              </a:tblPr>
              <a:tblGrid>
                <a:gridCol w="5184576"/>
                <a:gridCol w="1440160"/>
                <a:gridCol w="1522513"/>
              </a:tblGrid>
              <a:tr h="915396">
                <a:tc>
                  <a:txBody>
                    <a:bodyPr/>
                    <a:lstStyle/>
                    <a:p>
                      <a:endParaRPr lang="lt-LT" sz="1600" b="1" dirty="0" smtClean="0">
                        <a:latin typeface="Times New Roman" panose="02020603050405020304" pitchFamily="18" charset="0"/>
                        <a:cs typeface="Times New Roman" panose="02020603050405020304" pitchFamily="18" charset="0"/>
                      </a:endParaRPr>
                    </a:p>
                    <a:p>
                      <a:r>
                        <a:rPr lang="lt-LT" sz="1600" b="1" dirty="0" smtClean="0">
                          <a:latin typeface="Times New Roman" panose="02020603050405020304" pitchFamily="18" charset="0"/>
                          <a:cs typeface="Times New Roman" panose="02020603050405020304" pitchFamily="18" charset="0"/>
                        </a:rPr>
                        <a:t>Teiginys</a:t>
                      </a:r>
                      <a:endParaRPr lang="lt-LT" sz="1600" b="1"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t-LT" sz="1600" b="1" dirty="0" smtClean="0">
                          <a:latin typeface="Times New Roman" panose="02020603050405020304" pitchFamily="18" charset="0"/>
                          <a:cs typeface="Times New Roman" panose="02020603050405020304" pitchFamily="18" charset="0"/>
                        </a:rPr>
                        <a:t>Visiškai</a:t>
                      </a:r>
                      <a:r>
                        <a:rPr lang="lt-LT" sz="1600" b="1" baseline="0" dirty="0" smtClean="0">
                          <a:latin typeface="Times New Roman" panose="02020603050405020304" pitchFamily="18" charset="0"/>
                          <a:cs typeface="Times New Roman" panose="02020603050405020304" pitchFamily="18" charset="0"/>
                        </a:rPr>
                        <a:t> s</a:t>
                      </a:r>
                      <a:r>
                        <a:rPr lang="lt-LT" sz="1600" b="1" dirty="0" smtClean="0">
                          <a:latin typeface="Times New Roman" panose="02020603050405020304" pitchFamily="18" charset="0"/>
                          <a:cs typeface="Times New Roman" panose="02020603050405020304" pitchFamily="18" charset="0"/>
                        </a:rPr>
                        <a:t>utinku/</a:t>
                      </a:r>
                      <a:r>
                        <a:rPr kumimoji="0" lang="lt-LT" sz="16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Ko gero, sutinku</a:t>
                      </a:r>
                    </a:p>
                  </a:txBody>
                  <a:tcPr/>
                </a:tc>
                <a:tc>
                  <a:txBody>
                    <a:bodyPr/>
                    <a:lstStyle/>
                    <a:p>
                      <a:r>
                        <a:rPr lang="lt-LT" sz="1600" b="1" dirty="0" smtClean="0">
                          <a:latin typeface="Times New Roman" panose="02020603050405020304" pitchFamily="18" charset="0"/>
                          <a:cs typeface="Times New Roman" panose="02020603050405020304" pitchFamily="18" charset="0"/>
                        </a:rPr>
                        <a:t>Visiškai nesutinku/ Ko gero nesutinku</a:t>
                      </a:r>
                      <a:endParaRPr lang="lt-LT" sz="1600" b="1" dirty="0">
                        <a:latin typeface="Times New Roman" panose="02020603050405020304" pitchFamily="18" charset="0"/>
                        <a:cs typeface="Times New Roman" panose="02020603050405020304" pitchFamily="18" charset="0"/>
                      </a:endParaRPr>
                    </a:p>
                  </a:txBody>
                  <a:tcPr/>
                </a:tc>
              </a:tr>
              <a:tr h="380748">
                <a:tc>
                  <a:txBody>
                    <a:bodyPr/>
                    <a:lstStyle/>
                    <a:p>
                      <a:r>
                        <a:rPr lang="lt-LT" sz="1600" kern="1200" dirty="0" smtClean="0">
                          <a:solidFill>
                            <a:schemeClr val="tx1"/>
                          </a:solidFill>
                          <a:effectLst/>
                          <a:latin typeface="Times New Roman" panose="02020603050405020304" pitchFamily="18" charset="0"/>
                          <a:ea typeface="+mn-ea"/>
                          <a:cs typeface="Times New Roman" panose="02020603050405020304" pitchFamily="18" charset="0"/>
                        </a:rPr>
                        <a:t>Mokytojai būna patenkinti atsakymais, jeigu jie pagrįsti</a:t>
                      </a:r>
                      <a:endParaRPr lang="lt-LT" sz="1600" dirty="0" smtClean="0">
                        <a:latin typeface="Times New Roman" panose="02020603050405020304" pitchFamily="18" charset="0"/>
                        <a:cs typeface="Times New Roman" panose="02020603050405020304" pitchFamily="18" charset="0"/>
                      </a:endParaRPr>
                    </a:p>
                  </a:txBody>
                  <a:tcPr/>
                </a:tc>
                <a:tc>
                  <a:txBody>
                    <a:bodyPr/>
                    <a:lstStyle/>
                    <a:p>
                      <a:r>
                        <a:rPr lang="lt-LT" sz="1600" dirty="0" smtClean="0">
                          <a:latin typeface="Times New Roman" panose="02020603050405020304" pitchFamily="18" charset="0"/>
                          <a:cs typeface="Times New Roman" panose="02020603050405020304" pitchFamily="18" charset="0"/>
                        </a:rPr>
                        <a:t>88</a:t>
                      </a:r>
                      <a:endParaRPr lang="lt-LT" sz="1600" dirty="0">
                        <a:latin typeface="Times New Roman" panose="02020603050405020304" pitchFamily="18" charset="0"/>
                        <a:cs typeface="Times New Roman" panose="02020603050405020304" pitchFamily="18" charset="0"/>
                      </a:endParaRPr>
                    </a:p>
                  </a:txBody>
                  <a:tcPr/>
                </a:tc>
                <a:tc>
                  <a:txBody>
                    <a:bodyPr/>
                    <a:lstStyle/>
                    <a:p>
                      <a:r>
                        <a:rPr lang="lt-LT" sz="1600" dirty="0" smtClean="0">
                          <a:latin typeface="Times New Roman" panose="02020603050405020304" pitchFamily="18" charset="0"/>
                          <a:cs typeface="Times New Roman" panose="02020603050405020304" pitchFamily="18" charset="0"/>
                        </a:rPr>
                        <a:t>12</a:t>
                      </a:r>
                    </a:p>
                  </a:txBody>
                  <a:tcPr/>
                </a:tc>
              </a:tr>
              <a:tr h="355185">
                <a:tc>
                  <a:txBody>
                    <a:bodyPr/>
                    <a:lstStyle/>
                    <a:p>
                      <a:r>
                        <a:rPr lang="lt-LT" sz="1600" kern="1200" dirty="0" smtClean="0">
                          <a:solidFill>
                            <a:schemeClr val="tx1"/>
                          </a:solidFill>
                          <a:effectLst/>
                          <a:latin typeface="Times New Roman" panose="02020603050405020304" pitchFamily="18" charset="0"/>
                          <a:ea typeface="+mn-ea"/>
                          <a:cs typeface="Times New Roman" panose="02020603050405020304" pitchFamily="18" charset="0"/>
                        </a:rPr>
                        <a:t>Savo klasėje jaučiuosi gerai</a:t>
                      </a:r>
                      <a:endParaRPr lang="lt-LT" sz="1600" dirty="0" smtClean="0">
                        <a:solidFill>
                          <a:schemeClr val="tx1"/>
                        </a:solidFill>
                        <a:latin typeface="Times New Roman" panose="02020603050405020304" pitchFamily="18" charset="0"/>
                        <a:cs typeface="Times New Roman" panose="02020603050405020304" pitchFamily="18" charset="0"/>
                      </a:endParaRPr>
                    </a:p>
                  </a:txBody>
                  <a:tcPr/>
                </a:tc>
                <a:tc>
                  <a:txBody>
                    <a:bodyPr/>
                    <a:lstStyle/>
                    <a:p>
                      <a:r>
                        <a:rPr lang="lt-LT" sz="1600" dirty="0" smtClean="0">
                          <a:latin typeface="Times New Roman" panose="02020603050405020304" pitchFamily="18" charset="0"/>
                          <a:cs typeface="Times New Roman" panose="02020603050405020304" pitchFamily="18" charset="0"/>
                        </a:rPr>
                        <a:t>85</a:t>
                      </a:r>
                      <a:endParaRPr lang="lt-LT" sz="1600" dirty="0">
                        <a:latin typeface="Times New Roman" panose="02020603050405020304" pitchFamily="18" charset="0"/>
                        <a:cs typeface="Times New Roman" panose="02020603050405020304" pitchFamily="18" charset="0"/>
                      </a:endParaRPr>
                    </a:p>
                  </a:txBody>
                  <a:tcPr/>
                </a:tc>
                <a:tc>
                  <a:txBody>
                    <a:bodyPr/>
                    <a:lstStyle/>
                    <a:p>
                      <a:r>
                        <a:rPr lang="lt-LT" sz="1600" dirty="0" smtClean="0">
                          <a:latin typeface="Times New Roman" panose="02020603050405020304" pitchFamily="18" charset="0"/>
                          <a:cs typeface="Times New Roman" panose="02020603050405020304" pitchFamily="18" charset="0"/>
                        </a:rPr>
                        <a:t>15</a:t>
                      </a:r>
                      <a:endParaRPr lang="lt-LT" sz="1600" dirty="0">
                        <a:latin typeface="Times New Roman" panose="02020603050405020304" pitchFamily="18" charset="0"/>
                        <a:cs typeface="Times New Roman" panose="02020603050405020304" pitchFamily="18" charset="0"/>
                      </a:endParaRPr>
                    </a:p>
                  </a:txBody>
                  <a:tcPr/>
                </a:tc>
              </a:tr>
              <a:tr h="355185">
                <a:tc>
                  <a:txBody>
                    <a:bodyPr/>
                    <a:lstStyle/>
                    <a:p>
                      <a:r>
                        <a:rPr lang="lt-LT" sz="1600" kern="1200" dirty="0" smtClean="0">
                          <a:solidFill>
                            <a:schemeClr val="tx1"/>
                          </a:solidFill>
                          <a:effectLst/>
                          <a:latin typeface="Times New Roman" panose="02020603050405020304" pitchFamily="18" charset="0"/>
                          <a:ea typeface="+mn-ea"/>
                          <a:cs typeface="Times New Roman" panose="02020603050405020304" pitchFamily="18" charset="0"/>
                        </a:rPr>
                        <a:t>Mano auklėtojas(-a) rūpinasi manimi</a:t>
                      </a:r>
                      <a:endParaRPr lang="lt-LT" sz="1600" dirty="0" smtClean="0">
                        <a:solidFill>
                          <a:schemeClr val="tx1"/>
                        </a:solidFill>
                        <a:latin typeface="Times New Roman" panose="02020603050405020304" pitchFamily="18" charset="0"/>
                        <a:cs typeface="Times New Roman" panose="02020603050405020304" pitchFamily="18" charset="0"/>
                      </a:endParaRPr>
                    </a:p>
                  </a:txBody>
                  <a:tcPr/>
                </a:tc>
                <a:tc>
                  <a:txBody>
                    <a:bodyPr/>
                    <a:lstStyle/>
                    <a:p>
                      <a:r>
                        <a:rPr lang="lt-LT" sz="1600" dirty="0" smtClean="0">
                          <a:latin typeface="Times New Roman" panose="02020603050405020304" pitchFamily="18" charset="0"/>
                          <a:cs typeface="Times New Roman" panose="02020603050405020304" pitchFamily="18" charset="0"/>
                        </a:rPr>
                        <a:t>85</a:t>
                      </a:r>
                      <a:endParaRPr lang="lt-LT" sz="1600" dirty="0">
                        <a:latin typeface="Times New Roman" panose="02020603050405020304" pitchFamily="18" charset="0"/>
                        <a:cs typeface="Times New Roman" panose="02020603050405020304" pitchFamily="18" charset="0"/>
                      </a:endParaRPr>
                    </a:p>
                  </a:txBody>
                  <a:tcPr/>
                </a:tc>
                <a:tc>
                  <a:txBody>
                    <a:bodyPr/>
                    <a:lstStyle/>
                    <a:p>
                      <a:r>
                        <a:rPr lang="lt-LT" sz="1600" dirty="0" smtClean="0">
                          <a:latin typeface="Times New Roman" panose="02020603050405020304" pitchFamily="18" charset="0"/>
                          <a:cs typeface="Times New Roman" panose="02020603050405020304" pitchFamily="18" charset="0"/>
                        </a:rPr>
                        <a:t>11</a:t>
                      </a:r>
                      <a:endParaRPr lang="lt-LT" sz="1600" dirty="0">
                        <a:latin typeface="Times New Roman" panose="02020603050405020304" pitchFamily="18" charset="0"/>
                        <a:cs typeface="Times New Roman" panose="02020603050405020304" pitchFamily="18" charset="0"/>
                      </a:endParaRPr>
                    </a:p>
                  </a:txBody>
                  <a:tcPr/>
                </a:tc>
              </a:tr>
              <a:tr h="355185">
                <a:tc>
                  <a:txBody>
                    <a:bodyPr/>
                    <a:lstStyle/>
                    <a:p>
                      <a:r>
                        <a:rPr lang="lt-LT" sz="1600" kern="1200" dirty="0" smtClean="0">
                          <a:solidFill>
                            <a:schemeClr val="tx1"/>
                          </a:solidFill>
                          <a:effectLst/>
                          <a:latin typeface="Times New Roman" panose="02020603050405020304" pitchFamily="18" charset="0"/>
                          <a:ea typeface="+mn-ea"/>
                          <a:cs typeface="Times New Roman" panose="02020603050405020304" pitchFamily="18" charset="0"/>
                        </a:rPr>
                        <a:t>Aš pasitikiu savo auklėtoju(-a)</a:t>
                      </a:r>
                      <a:endParaRPr lang="lt-LT" sz="1600" dirty="0" smtClean="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16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83</a:t>
                      </a:r>
                      <a:endParaRPr kumimoji="0" lang="lt-LT" sz="1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tc>
                <a:tc>
                  <a:txBody>
                    <a:bodyPr/>
                    <a:lstStyle/>
                    <a:p>
                      <a:r>
                        <a:rPr lang="lt-LT" sz="1600" dirty="0" smtClean="0">
                          <a:latin typeface="Times New Roman" panose="02020603050405020304" pitchFamily="18" charset="0"/>
                          <a:cs typeface="Times New Roman" panose="02020603050405020304" pitchFamily="18" charset="0"/>
                        </a:rPr>
                        <a:t>14</a:t>
                      </a:r>
                    </a:p>
                  </a:txBody>
                  <a:tcPr/>
                </a:tc>
              </a:tr>
              <a:tr h="355185">
                <a:tc>
                  <a:txBody>
                    <a:bodyPr/>
                    <a:lstStyle/>
                    <a:p>
                      <a:r>
                        <a:rPr lang="lt-LT" sz="1600" kern="1200" dirty="0" smtClean="0">
                          <a:solidFill>
                            <a:schemeClr val="tx1"/>
                          </a:solidFill>
                          <a:effectLst/>
                          <a:latin typeface="Times New Roman" panose="02020603050405020304" pitchFamily="18" charset="0"/>
                          <a:ea typeface="+mn-ea"/>
                          <a:cs typeface="Times New Roman" panose="02020603050405020304" pitchFamily="18" charset="0"/>
                        </a:rPr>
                        <a:t>Mokytojai kartais mus pralinksmina</a:t>
                      </a:r>
                      <a:endParaRPr lang="lt-LT" sz="1600" dirty="0" smtClean="0">
                        <a:latin typeface="Times New Roman" panose="02020603050405020304" pitchFamily="18" charset="0"/>
                        <a:cs typeface="Times New Roman" panose="02020603050405020304" pitchFamily="18" charset="0"/>
                      </a:endParaRPr>
                    </a:p>
                  </a:txBody>
                  <a:tcPr/>
                </a:tc>
                <a:tc>
                  <a:txBody>
                    <a:bodyPr/>
                    <a:lstStyle/>
                    <a:p>
                      <a:r>
                        <a:rPr lang="lt-LT" sz="1600" dirty="0" smtClean="0">
                          <a:latin typeface="Times New Roman" panose="02020603050405020304" pitchFamily="18" charset="0"/>
                          <a:cs typeface="Times New Roman" panose="02020603050405020304" pitchFamily="18" charset="0"/>
                        </a:rPr>
                        <a:t>83</a:t>
                      </a:r>
                      <a:endParaRPr lang="lt-LT" sz="1600" dirty="0">
                        <a:latin typeface="Times New Roman" panose="02020603050405020304" pitchFamily="18" charset="0"/>
                        <a:cs typeface="Times New Roman" panose="02020603050405020304" pitchFamily="18" charset="0"/>
                      </a:endParaRPr>
                    </a:p>
                  </a:txBody>
                  <a:tcPr/>
                </a:tc>
                <a:tc>
                  <a:txBody>
                    <a:bodyPr/>
                    <a:lstStyle/>
                    <a:p>
                      <a:r>
                        <a:rPr lang="lt-LT" sz="1600" dirty="0" smtClean="0">
                          <a:latin typeface="Times New Roman" panose="02020603050405020304" pitchFamily="18" charset="0"/>
                          <a:cs typeface="Times New Roman" panose="02020603050405020304" pitchFamily="18" charset="0"/>
                        </a:rPr>
                        <a:t>16</a:t>
                      </a:r>
                      <a:endParaRPr lang="lt-LT" sz="1600" dirty="0">
                        <a:latin typeface="Times New Roman" panose="02020603050405020304" pitchFamily="18" charset="0"/>
                        <a:cs typeface="Times New Roman" panose="02020603050405020304" pitchFamily="18" charset="0"/>
                      </a:endParaRPr>
                    </a:p>
                  </a:txBody>
                  <a:tcPr/>
                </a:tc>
              </a:tr>
              <a:tr h="613501">
                <a:tc>
                  <a:txBody>
                    <a:bodyPr/>
                    <a:lstStyle/>
                    <a:p>
                      <a:r>
                        <a:rPr lang="lt-LT" sz="1600" kern="1200" dirty="0" smtClean="0">
                          <a:solidFill>
                            <a:schemeClr val="tx1"/>
                          </a:solidFill>
                          <a:effectLst/>
                          <a:latin typeface="Times New Roman" panose="02020603050405020304" pitchFamily="18" charset="0"/>
                          <a:ea typeface="+mn-ea"/>
                          <a:cs typeface="Times New Roman" panose="02020603050405020304" pitchFamily="18" charset="0"/>
                        </a:rPr>
                        <a:t>Mes dalyvaujame planuojant klasės ar mokyklos renginius (vaidinimus, išvykas, klasės turistinius žygius)</a:t>
                      </a:r>
                      <a:endParaRPr lang="lt-LT" sz="1600" dirty="0" smtClean="0">
                        <a:latin typeface="Times New Roman" panose="02020603050405020304" pitchFamily="18" charset="0"/>
                        <a:cs typeface="Times New Roman" panose="02020603050405020304" pitchFamily="18" charset="0"/>
                      </a:endParaRPr>
                    </a:p>
                  </a:txBody>
                  <a:tcPr/>
                </a:tc>
                <a:tc>
                  <a:txBody>
                    <a:bodyPr/>
                    <a:lstStyle/>
                    <a:p>
                      <a:r>
                        <a:rPr lang="lt-LT" sz="1600" dirty="0" smtClean="0">
                          <a:latin typeface="Times New Roman" panose="02020603050405020304" pitchFamily="18" charset="0"/>
                          <a:cs typeface="Times New Roman" panose="02020603050405020304" pitchFamily="18" charset="0"/>
                        </a:rPr>
                        <a:t>83</a:t>
                      </a:r>
                      <a:endParaRPr lang="lt-LT" sz="1600" dirty="0">
                        <a:latin typeface="Times New Roman" panose="02020603050405020304" pitchFamily="18" charset="0"/>
                        <a:cs typeface="Times New Roman" panose="02020603050405020304" pitchFamily="18" charset="0"/>
                      </a:endParaRPr>
                    </a:p>
                  </a:txBody>
                  <a:tcPr/>
                </a:tc>
                <a:tc>
                  <a:txBody>
                    <a:bodyPr/>
                    <a:lstStyle/>
                    <a:p>
                      <a:r>
                        <a:rPr lang="lt-LT" sz="1600" dirty="0" smtClean="0">
                          <a:latin typeface="Times New Roman" panose="02020603050405020304" pitchFamily="18" charset="0"/>
                          <a:cs typeface="Times New Roman" panose="02020603050405020304" pitchFamily="18" charset="0"/>
                        </a:rPr>
                        <a:t>15</a:t>
                      </a:r>
                      <a:endParaRPr lang="lt-LT" sz="1600" dirty="0">
                        <a:latin typeface="Times New Roman" panose="02020603050405020304" pitchFamily="18" charset="0"/>
                        <a:cs typeface="Times New Roman" panose="02020603050405020304" pitchFamily="18" charset="0"/>
                      </a:endParaRPr>
                    </a:p>
                  </a:txBody>
                  <a:tcPr/>
                </a:tc>
              </a:tr>
              <a:tr h="355185">
                <a:tc>
                  <a:txBody>
                    <a:bodyPr/>
                    <a:lstStyle/>
                    <a:p>
                      <a:r>
                        <a:rPr lang="lt-LT" sz="1600" kern="1200" dirty="0" smtClean="0">
                          <a:solidFill>
                            <a:schemeClr val="tx1"/>
                          </a:solidFill>
                          <a:effectLst/>
                          <a:latin typeface="Times New Roman" panose="02020603050405020304" pitchFamily="18" charset="0"/>
                          <a:ea typeface="+mn-ea"/>
                          <a:cs typeface="Times New Roman" panose="02020603050405020304" pitchFamily="18" charset="0"/>
                        </a:rPr>
                        <a:t>Mano mokytojams rūpi, kaip aš mokausi</a:t>
                      </a:r>
                      <a:endParaRPr lang="lt-LT" sz="1600" dirty="0" smtClean="0">
                        <a:latin typeface="Times New Roman" panose="02020603050405020304" pitchFamily="18" charset="0"/>
                        <a:cs typeface="Times New Roman" panose="02020603050405020304" pitchFamily="18" charset="0"/>
                      </a:endParaRPr>
                    </a:p>
                  </a:txBody>
                  <a:tcPr/>
                </a:tc>
                <a:tc>
                  <a:txBody>
                    <a:bodyPr/>
                    <a:lstStyle/>
                    <a:p>
                      <a:r>
                        <a:rPr lang="lt-LT" sz="1600" dirty="0" smtClean="0">
                          <a:latin typeface="Times New Roman" panose="02020603050405020304" pitchFamily="18" charset="0"/>
                          <a:cs typeface="Times New Roman" panose="02020603050405020304" pitchFamily="18" charset="0"/>
                        </a:rPr>
                        <a:t>82</a:t>
                      </a:r>
                      <a:endParaRPr lang="lt-LT" sz="1600" dirty="0">
                        <a:latin typeface="Times New Roman" panose="02020603050405020304" pitchFamily="18" charset="0"/>
                        <a:cs typeface="Times New Roman" panose="02020603050405020304" pitchFamily="18" charset="0"/>
                      </a:endParaRPr>
                    </a:p>
                  </a:txBody>
                  <a:tcPr/>
                </a:tc>
                <a:tc>
                  <a:txBody>
                    <a:bodyPr/>
                    <a:lstStyle/>
                    <a:p>
                      <a:r>
                        <a:rPr lang="lt-LT" sz="1600" dirty="0" smtClean="0">
                          <a:latin typeface="Times New Roman" panose="02020603050405020304" pitchFamily="18" charset="0"/>
                          <a:cs typeface="Times New Roman" panose="02020603050405020304" pitchFamily="18" charset="0"/>
                        </a:rPr>
                        <a:t>17</a:t>
                      </a:r>
                      <a:endParaRPr lang="lt-LT" sz="1600" dirty="0">
                        <a:latin typeface="Times New Roman" panose="02020603050405020304" pitchFamily="18" charset="0"/>
                        <a:cs typeface="Times New Roman" panose="02020603050405020304" pitchFamily="18" charset="0"/>
                      </a:endParaRPr>
                    </a:p>
                  </a:txBody>
                  <a:tcPr/>
                </a:tc>
              </a:tr>
              <a:tr h="355185">
                <a:tc>
                  <a:txBody>
                    <a:bodyPr/>
                    <a:lstStyle/>
                    <a:p>
                      <a:r>
                        <a:rPr lang="lt-LT" sz="1600" kern="1200" dirty="0" smtClean="0">
                          <a:solidFill>
                            <a:schemeClr val="tx1"/>
                          </a:solidFill>
                          <a:effectLst/>
                          <a:latin typeface="Times New Roman" panose="02020603050405020304" pitchFamily="18" charset="0"/>
                          <a:ea typeface="+mn-ea"/>
                          <a:cs typeface="Times New Roman" panose="02020603050405020304" pitchFamily="18" charset="0"/>
                        </a:rPr>
                        <a:t>Per pamokas mokytojai skatina mokinius klausti</a:t>
                      </a:r>
                      <a:endParaRPr lang="lt-LT" sz="1600" dirty="0" smtClean="0">
                        <a:latin typeface="Times New Roman" panose="02020603050405020304" pitchFamily="18" charset="0"/>
                        <a:cs typeface="Times New Roman" panose="02020603050405020304" pitchFamily="18" charset="0"/>
                      </a:endParaRPr>
                    </a:p>
                  </a:txBody>
                  <a:tcPr/>
                </a:tc>
                <a:tc>
                  <a:txBody>
                    <a:bodyPr/>
                    <a:lstStyle/>
                    <a:p>
                      <a:r>
                        <a:rPr lang="lt-LT" sz="1600" dirty="0" smtClean="0">
                          <a:latin typeface="Times New Roman" panose="02020603050405020304" pitchFamily="18" charset="0"/>
                          <a:cs typeface="Times New Roman" panose="02020603050405020304" pitchFamily="18" charset="0"/>
                        </a:rPr>
                        <a:t>82</a:t>
                      </a:r>
                      <a:endParaRPr lang="lt-LT" sz="1600" dirty="0">
                        <a:latin typeface="Times New Roman" panose="02020603050405020304" pitchFamily="18" charset="0"/>
                        <a:cs typeface="Times New Roman" panose="02020603050405020304" pitchFamily="18" charset="0"/>
                      </a:endParaRPr>
                    </a:p>
                  </a:txBody>
                  <a:tcPr/>
                </a:tc>
                <a:tc>
                  <a:txBody>
                    <a:bodyPr/>
                    <a:lstStyle/>
                    <a:p>
                      <a:r>
                        <a:rPr lang="lt-LT" sz="1600" dirty="0" smtClean="0">
                          <a:latin typeface="Times New Roman" panose="02020603050405020304" pitchFamily="18" charset="0"/>
                          <a:cs typeface="Times New Roman" panose="02020603050405020304" pitchFamily="18" charset="0"/>
                        </a:rPr>
                        <a:t>16</a:t>
                      </a:r>
                      <a:endParaRPr lang="lt-LT" sz="1600" dirty="0">
                        <a:latin typeface="Times New Roman" panose="02020603050405020304" pitchFamily="18" charset="0"/>
                        <a:cs typeface="Times New Roman" panose="02020603050405020304" pitchFamily="18" charset="0"/>
                      </a:endParaRPr>
                    </a:p>
                  </a:txBody>
                  <a:tcPr/>
                </a:tc>
              </a:tr>
              <a:tr h="355185">
                <a:tc>
                  <a:txBody>
                    <a:bodyPr/>
                    <a:lstStyle/>
                    <a:p>
                      <a:r>
                        <a:rPr lang="lt-LT" sz="1600" kern="1200" dirty="0" smtClean="0">
                          <a:solidFill>
                            <a:schemeClr val="tx1"/>
                          </a:solidFill>
                          <a:effectLst/>
                          <a:latin typeface="Times New Roman" panose="02020603050405020304" pitchFamily="18" charset="0"/>
                          <a:ea typeface="+mn-ea"/>
                          <a:cs typeface="Times New Roman" panose="02020603050405020304" pitchFamily="18" charset="0"/>
                        </a:rPr>
                        <a:t>Aš dalyvauju mokyklos šventėse</a:t>
                      </a:r>
                      <a:endParaRPr lang="lt-LT" sz="1600" dirty="0" smtClean="0">
                        <a:latin typeface="Times New Roman" panose="02020603050405020304" pitchFamily="18" charset="0"/>
                        <a:cs typeface="Times New Roman" panose="02020603050405020304" pitchFamily="18" charset="0"/>
                      </a:endParaRPr>
                    </a:p>
                  </a:txBody>
                  <a:tcPr/>
                </a:tc>
                <a:tc>
                  <a:txBody>
                    <a:bodyPr/>
                    <a:lstStyle/>
                    <a:p>
                      <a:r>
                        <a:rPr lang="lt-LT" sz="1600" dirty="0" smtClean="0">
                          <a:latin typeface="Times New Roman" panose="02020603050405020304" pitchFamily="18" charset="0"/>
                          <a:cs typeface="Times New Roman" panose="02020603050405020304" pitchFamily="18" charset="0"/>
                        </a:rPr>
                        <a:t>82</a:t>
                      </a:r>
                      <a:endParaRPr lang="lt-LT" sz="1600" dirty="0">
                        <a:latin typeface="Times New Roman" panose="02020603050405020304" pitchFamily="18" charset="0"/>
                        <a:cs typeface="Times New Roman" panose="02020603050405020304" pitchFamily="18" charset="0"/>
                      </a:endParaRPr>
                    </a:p>
                  </a:txBody>
                  <a:tcPr/>
                </a:tc>
                <a:tc>
                  <a:txBody>
                    <a:bodyPr/>
                    <a:lstStyle/>
                    <a:p>
                      <a:r>
                        <a:rPr lang="lt-LT" sz="1600" dirty="0" smtClean="0">
                          <a:latin typeface="Times New Roman" panose="02020603050405020304" pitchFamily="18" charset="0"/>
                          <a:cs typeface="Times New Roman" panose="02020603050405020304" pitchFamily="18" charset="0"/>
                        </a:rPr>
                        <a:t>16</a:t>
                      </a:r>
                      <a:endParaRPr lang="lt-LT" sz="1600" dirty="0">
                        <a:latin typeface="Times New Roman" panose="02020603050405020304" pitchFamily="18" charset="0"/>
                        <a:cs typeface="Times New Roman" panose="02020603050405020304" pitchFamily="18" charset="0"/>
                      </a:endParaRPr>
                    </a:p>
                  </a:txBody>
                  <a:tcPr/>
                </a:tc>
              </a:tr>
              <a:tr h="613501">
                <a:tc>
                  <a:txBody>
                    <a:bodyPr/>
                    <a:lstStyle/>
                    <a:p>
                      <a:r>
                        <a:rPr lang="lt-LT" sz="1600" kern="1200" dirty="0" smtClean="0">
                          <a:solidFill>
                            <a:schemeClr val="tx1"/>
                          </a:solidFill>
                          <a:effectLst/>
                          <a:latin typeface="Times New Roman" panose="02020603050405020304" pitchFamily="18" charset="0"/>
                          <a:ea typeface="+mn-ea"/>
                          <a:cs typeface="Times New Roman" panose="02020603050405020304" pitchFamily="18" charset="0"/>
                        </a:rPr>
                        <a:t>Mokytojai dažnai užduoda klausimus, skatinančius mus mąstyti/spręsti</a:t>
                      </a:r>
                      <a:r>
                        <a:rPr lang="lt-LT" sz="1600" kern="1200" baseline="0" dirty="0" smtClean="0">
                          <a:solidFill>
                            <a:schemeClr val="tx1"/>
                          </a:solidFill>
                          <a:effectLst/>
                          <a:latin typeface="Times New Roman" panose="02020603050405020304" pitchFamily="18" charset="0"/>
                          <a:ea typeface="+mn-ea"/>
                          <a:cs typeface="Times New Roman" panose="02020603050405020304" pitchFamily="18" charset="0"/>
                        </a:rPr>
                        <a:t> problemas</a:t>
                      </a:r>
                      <a:endParaRPr lang="lt-LT" sz="1600" dirty="0" smtClean="0">
                        <a:latin typeface="Times New Roman" panose="02020603050405020304" pitchFamily="18" charset="0"/>
                        <a:cs typeface="Times New Roman" panose="02020603050405020304" pitchFamily="18" charset="0"/>
                      </a:endParaRPr>
                    </a:p>
                  </a:txBody>
                  <a:tcPr/>
                </a:tc>
                <a:tc>
                  <a:txBody>
                    <a:bodyPr/>
                    <a:lstStyle/>
                    <a:p>
                      <a:r>
                        <a:rPr lang="lt-LT" sz="1600" dirty="0" smtClean="0">
                          <a:latin typeface="Times New Roman" panose="02020603050405020304" pitchFamily="18" charset="0"/>
                          <a:cs typeface="Times New Roman" panose="02020603050405020304" pitchFamily="18" charset="0"/>
                        </a:rPr>
                        <a:t>81</a:t>
                      </a:r>
                      <a:endParaRPr lang="lt-LT" sz="1600" dirty="0">
                        <a:latin typeface="Times New Roman" panose="02020603050405020304" pitchFamily="18" charset="0"/>
                        <a:cs typeface="Times New Roman" panose="02020603050405020304" pitchFamily="18" charset="0"/>
                      </a:endParaRPr>
                    </a:p>
                  </a:txBody>
                  <a:tcPr/>
                </a:tc>
                <a:tc>
                  <a:txBody>
                    <a:bodyPr/>
                    <a:lstStyle/>
                    <a:p>
                      <a:r>
                        <a:rPr lang="lt-LT" sz="1600" dirty="0" smtClean="0">
                          <a:latin typeface="Times New Roman" panose="02020603050405020304" pitchFamily="18" charset="0"/>
                          <a:cs typeface="Times New Roman" panose="02020603050405020304" pitchFamily="18" charset="0"/>
                        </a:rPr>
                        <a:t>18</a:t>
                      </a:r>
                      <a:endParaRPr lang="lt-LT" sz="1600" dirty="0">
                        <a:latin typeface="Times New Roman" panose="02020603050405020304" pitchFamily="18" charset="0"/>
                        <a:cs typeface="Times New Roman" panose="02020603050405020304" pitchFamily="18" charset="0"/>
                      </a:endParaRPr>
                    </a:p>
                  </a:txBody>
                  <a:tcPr/>
                </a:tc>
              </a:tr>
              <a:tr h="355185">
                <a:tc>
                  <a:txBody>
                    <a:bodyPr/>
                    <a:lstStyle/>
                    <a:p>
                      <a:r>
                        <a:rPr lang="lt-LT" sz="1600" kern="1200" dirty="0" smtClean="0">
                          <a:solidFill>
                            <a:schemeClr val="tx1"/>
                          </a:solidFill>
                          <a:effectLst/>
                          <a:latin typeface="Times New Roman" panose="02020603050405020304" pitchFamily="18" charset="0"/>
                          <a:ea typeface="+mn-ea"/>
                          <a:cs typeface="Times New Roman" panose="02020603050405020304" pitchFamily="18" charset="0"/>
                        </a:rPr>
                        <a:t>Mano santykiai su kitais mokiniais yra geri.</a:t>
                      </a:r>
                      <a:endParaRPr lang="lt-LT" sz="1600" dirty="0" smtClean="0">
                        <a:latin typeface="Times New Roman" panose="02020603050405020304" pitchFamily="18" charset="0"/>
                        <a:cs typeface="Times New Roman" panose="02020603050405020304" pitchFamily="18" charset="0"/>
                      </a:endParaRPr>
                    </a:p>
                  </a:txBody>
                  <a:tcPr/>
                </a:tc>
                <a:tc>
                  <a:txBody>
                    <a:bodyPr/>
                    <a:lstStyle/>
                    <a:p>
                      <a:r>
                        <a:rPr lang="lt-LT" sz="1600" dirty="0" smtClean="0">
                          <a:latin typeface="Times New Roman" panose="02020603050405020304" pitchFamily="18" charset="0"/>
                          <a:cs typeface="Times New Roman" panose="02020603050405020304" pitchFamily="18" charset="0"/>
                        </a:rPr>
                        <a:t>81</a:t>
                      </a:r>
                      <a:endParaRPr lang="lt-LT" sz="1600" dirty="0">
                        <a:latin typeface="Times New Roman" panose="02020603050405020304" pitchFamily="18" charset="0"/>
                        <a:cs typeface="Times New Roman" panose="02020603050405020304" pitchFamily="18" charset="0"/>
                      </a:endParaRPr>
                    </a:p>
                  </a:txBody>
                  <a:tcPr/>
                </a:tc>
                <a:tc>
                  <a:txBody>
                    <a:bodyPr/>
                    <a:lstStyle/>
                    <a:p>
                      <a:r>
                        <a:rPr lang="lt-LT" sz="1600" dirty="0" smtClean="0">
                          <a:latin typeface="Times New Roman" panose="02020603050405020304" pitchFamily="18" charset="0"/>
                          <a:cs typeface="Times New Roman" panose="02020603050405020304" pitchFamily="18" charset="0"/>
                        </a:rPr>
                        <a:t>17</a:t>
                      </a:r>
                      <a:endParaRPr lang="lt-LT" sz="1600"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29773740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351</TotalTime>
  <Words>1060</Words>
  <Application>Microsoft Office PowerPoint</Application>
  <PresentationFormat>Demonstracija ekrane (4:3)</PresentationFormat>
  <Paragraphs>255</Paragraphs>
  <Slides>18</Slides>
  <Notes>0</Notes>
  <HiddenSlides>0</HiddenSlides>
  <MMClips>0</MMClips>
  <ScaleCrop>false</ScaleCrop>
  <HeadingPairs>
    <vt:vector size="4" baseType="variant">
      <vt:variant>
        <vt:lpstr>Tema</vt:lpstr>
      </vt:variant>
      <vt:variant>
        <vt:i4>2</vt:i4>
      </vt:variant>
      <vt:variant>
        <vt:lpstr>Skaidrių pavadinimai</vt:lpstr>
      </vt:variant>
      <vt:variant>
        <vt:i4>18</vt:i4>
      </vt:variant>
    </vt:vector>
  </HeadingPairs>
  <TitlesOfParts>
    <vt:vector size="20" baseType="lpstr">
      <vt:lpstr>Office tema</vt:lpstr>
      <vt:lpstr>1_Office tema</vt:lpstr>
      <vt:lpstr>Raseinių r. Viduklės Simono Stanevičiaus gimnazijos veiklos kokybės įsivertinimas</vt:lpstr>
      <vt:lpstr>PowerPoint pristatymas</vt:lpstr>
      <vt:lpstr>PowerPoint pristatymas</vt:lpstr>
      <vt:lpstr>PowerPoint pristatymas</vt:lpstr>
      <vt:lpstr>Mokytojų aukščiausiai vertinami teiginiai (proc.)</vt:lpstr>
      <vt:lpstr>Mokytojų aukščiausiai vertinami teiginiai (proc.)</vt:lpstr>
      <vt:lpstr>Mokytojų žemiausiai vertinami teiginiai (proc.)</vt:lpstr>
      <vt:lpstr>Mokytojų dalyvavimas mokyklos gyvenime</vt:lpstr>
      <vt:lpstr>Mokinių aukščiausiai vertinami teiginiai (proc.)</vt:lpstr>
      <vt:lpstr>Mokinių teiginiai įvertinti tarp 75-80 proc. </vt:lpstr>
      <vt:lpstr>Mokinių teiginiai įvertinti tarp 75-80 proc. </vt:lpstr>
      <vt:lpstr>Mokinių žemiausiai vertinami teiginiai (proc.)</vt:lpstr>
      <vt:lpstr>Tėvų aukščiausiai vertinami teiginiai (proc.)</vt:lpstr>
      <vt:lpstr>Tėvų žemiausiai vertinami teiginiai (proc.)</vt:lpstr>
      <vt:lpstr>Tėvų dėmesys mokyklai</vt:lpstr>
      <vt:lpstr>Išvados</vt:lpstr>
      <vt:lpstr>Išvados</vt:lpstr>
      <vt:lpstr>Siūlymai</vt:lpstr>
    </vt:vector>
  </TitlesOfParts>
  <Company>VSSG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pristatymas</dc:title>
  <dc:creator>VSSG</dc:creator>
  <cp:lastModifiedBy>VSSG</cp:lastModifiedBy>
  <cp:revision>43</cp:revision>
  <dcterms:created xsi:type="dcterms:W3CDTF">2023-06-20T08:15:37Z</dcterms:created>
  <dcterms:modified xsi:type="dcterms:W3CDTF">2023-06-22T08:59:53Z</dcterms:modified>
</cp:coreProperties>
</file>